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85" r:id="rId3"/>
    <p:sldId id="279" r:id="rId4"/>
    <p:sldId id="283" r:id="rId5"/>
    <p:sldId id="282" r:id="rId6"/>
    <p:sldId id="259" r:id="rId7"/>
    <p:sldId id="260" r:id="rId8"/>
    <p:sldId id="287" r:id="rId9"/>
    <p:sldId id="261" r:id="rId10"/>
    <p:sldId id="273" r:id="rId11"/>
    <p:sldId id="275" r:id="rId12"/>
    <p:sldId id="268" r:id="rId13"/>
    <p:sldId id="280" r:id="rId14"/>
    <p:sldId id="281" r:id="rId15"/>
    <p:sldId id="264" r:id="rId16"/>
    <p:sldId id="265" r:id="rId17"/>
    <p:sldId id="289" r:id="rId18"/>
    <p:sldId id="272" r:id="rId19"/>
  </p:sldIdLst>
  <p:sldSz cx="9144000" cy="6858000" type="screen4x3"/>
  <p:notesSz cx="6864350" cy="9996488"/>
  <p:defaultTextStyle>
    <a:defPPr>
      <a:defRPr lang="sl-SI"/>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B9D200"/>
    <a:srgbClr val="A6CE39"/>
    <a:srgbClr val="606060"/>
    <a:srgbClr val="BED600"/>
    <a:srgbClr val="CEEA00"/>
    <a:srgbClr val="586D8E"/>
    <a:srgbClr val="C4DE00"/>
    <a:srgbClr val="5B7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rez sloga, mreža tabele">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3273" autoAdjust="0"/>
  </p:normalViewPr>
  <p:slideViewPr>
    <p:cSldViewPr>
      <p:cViewPr varScale="1">
        <p:scale>
          <a:sx n="97" d="100"/>
          <a:sy n="97" d="100"/>
        </p:scale>
        <p:origin x="1986" y="78"/>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39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A5FF2-1A77-4DCA-B959-6DB3FCC79717}" type="doc">
      <dgm:prSet loTypeId="urn:microsoft.com/office/officeart/2005/8/layout/radial4" loCatId="relationship" qsTypeId="urn:microsoft.com/office/officeart/2005/8/quickstyle/simple1" qsCatId="simple" csTypeId="urn:microsoft.com/office/officeart/2005/8/colors/accent5_1" csCatId="accent5" phldr="1"/>
      <dgm:spPr/>
      <dgm:t>
        <a:bodyPr/>
        <a:lstStyle/>
        <a:p>
          <a:endParaRPr lang="en-GB"/>
        </a:p>
      </dgm:t>
    </dgm:pt>
    <dgm:pt modelId="{BA29DFDD-B1F4-4C15-9E58-507F6BB10500}">
      <dgm:prSet phldrT="[besedilo]" custT="1"/>
      <dgm:spPr/>
      <dgm:t>
        <a:bodyPr/>
        <a:lstStyle/>
        <a:p>
          <a:r>
            <a:rPr lang="sl-SI" sz="1800" dirty="0" smtClean="0"/>
            <a:t>izobraževalni program (SPI)</a:t>
          </a:r>
          <a:endParaRPr lang="en-GB" sz="1800" dirty="0"/>
        </a:p>
      </dgm:t>
    </dgm:pt>
    <dgm:pt modelId="{B222B3EB-1C9B-440A-804B-B4720E1D6826}" type="parTrans" cxnId="{9176C70D-9D87-45B8-90DF-EE1C79C715B7}">
      <dgm:prSet/>
      <dgm:spPr/>
      <dgm:t>
        <a:bodyPr/>
        <a:lstStyle/>
        <a:p>
          <a:endParaRPr lang="en-GB" sz="1400"/>
        </a:p>
      </dgm:t>
    </dgm:pt>
    <dgm:pt modelId="{58A29752-90A5-4D8E-982F-0DB7F1EA2C07}" type="sibTrans" cxnId="{9176C70D-9D87-45B8-90DF-EE1C79C715B7}">
      <dgm:prSet/>
      <dgm:spPr/>
      <dgm:t>
        <a:bodyPr/>
        <a:lstStyle/>
        <a:p>
          <a:endParaRPr lang="en-GB" sz="1400"/>
        </a:p>
      </dgm:t>
    </dgm:pt>
    <dgm:pt modelId="{DD157AC0-D092-42F2-8A78-956BC385A6E9}">
      <dgm:prSet phldrT="[besedilo]" custT="1"/>
      <dgm:spPr/>
      <dgm:t>
        <a:bodyPr/>
        <a:lstStyle/>
        <a:p>
          <a:r>
            <a:rPr lang="sl-SI" sz="2000" dirty="0" smtClean="0"/>
            <a:t>šolska oblika</a:t>
          </a:r>
        </a:p>
        <a:p>
          <a:r>
            <a:rPr lang="sl-SI" sz="2000" dirty="0" smtClean="0"/>
            <a:t>individualna pogodba</a:t>
          </a:r>
          <a:endParaRPr lang="en-GB" sz="2000" dirty="0"/>
        </a:p>
      </dgm:t>
    </dgm:pt>
    <dgm:pt modelId="{C87145D2-D22C-4C15-A384-9DAC95193A9D}" type="parTrans" cxnId="{3432D3C3-47BC-4F0E-905D-991795E365F7}">
      <dgm:prSet/>
      <dgm:spPr/>
      <dgm:t>
        <a:bodyPr/>
        <a:lstStyle/>
        <a:p>
          <a:endParaRPr lang="en-GB" sz="1400"/>
        </a:p>
      </dgm:t>
    </dgm:pt>
    <dgm:pt modelId="{E6CCC667-A49E-435F-821E-1D3BFABB3560}" type="sibTrans" cxnId="{3432D3C3-47BC-4F0E-905D-991795E365F7}">
      <dgm:prSet/>
      <dgm:spPr/>
      <dgm:t>
        <a:bodyPr/>
        <a:lstStyle/>
        <a:p>
          <a:endParaRPr lang="en-GB" sz="1400"/>
        </a:p>
      </dgm:t>
    </dgm:pt>
    <dgm:pt modelId="{1F9D0FE4-5F97-4C65-A99B-146608F62DAD}">
      <dgm:prSet phldrT="[besedilo]" custT="1"/>
      <dgm:spPr/>
      <dgm:t>
        <a:bodyPr/>
        <a:lstStyle/>
        <a:p>
          <a:r>
            <a:rPr lang="sl-SI" sz="3200" dirty="0" smtClean="0"/>
            <a:t>vajeništvo</a:t>
          </a:r>
          <a:endParaRPr lang="en-GB" sz="3200" dirty="0"/>
        </a:p>
      </dgm:t>
    </dgm:pt>
    <dgm:pt modelId="{CD6B1F0E-B150-40B1-A6BF-76FB97C2889D}" type="parTrans" cxnId="{8120972E-D66F-41A9-9DC2-1B70ADF772B4}">
      <dgm:prSet/>
      <dgm:spPr/>
      <dgm:t>
        <a:bodyPr/>
        <a:lstStyle/>
        <a:p>
          <a:endParaRPr lang="en-GB" sz="1400"/>
        </a:p>
      </dgm:t>
    </dgm:pt>
    <dgm:pt modelId="{3B4F66F8-39A3-459C-97A7-B8EE0F1AC46A}" type="sibTrans" cxnId="{8120972E-D66F-41A9-9DC2-1B70ADF772B4}">
      <dgm:prSet/>
      <dgm:spPr/>
      <dgm:t>
        <a:bodyPr/>
        <a:lstStyle/>
        <a:p>
          <a:endParaRPr lang="en-GB" sz="1400"/>
        </a:p>
      </dgm:t>
    </dgm:pt>
    <dgm:pt modelId="{31F525F1-2229-4601-A1AE-51F28497EB18}">
      <dgm:prSet phldrT="[besedilo]" custT="1"/>
      <dgm:spPr/>
      <dgm:t>
        <a:bodyPr/>
        <a:lstStyle/>
        <a:p>
          <a:r>
            <a:rPr lang="sl-SI" sz="2000" dirty="0" smtClean="0"/>
            <a:t>šolska oblika </a:t>
          </a:r>
        </a:p>
        <a:p>
          <a:r>
            <a:rPr lang="sl-SI" sz="2000" dirty="0" smtClean="0"/>
            <a:t>kolektivna pogodba</a:t>
          </a:r>
          <a:endParaRPr lang="en-GB" sz="2000" dirty="0"/>
        </a:p>
      </dgm:t>
    </dgm:pt>
    <dgm:pt modelId="{703DAF57-E9DD-4CB7-9DB0-AD11B5EC1D30}" type="parTrans" cxnId="{A66E2B0D-9DAE-455D-B766-D10FA5A764EA}">
      <dgm:prSet/>
      <dgm:spPr/>
      <dgm:t>
        <a:bodyPr/>
        <a:lstStyle/>
        <a:p>
          <a:endParaRPr lang="en-GB" sz="1400"/>
        </a:p>
      </dgm:t>
    </dgm:pt>
    <dgm:pt modelId="{6EAA53AB-050E-4FAE-BF3F-0D3201F66A5B}" type="sibTrans" cxnId="{A66E2B0D-9DAE-455D-B766-D10FA5A764EA}">
      <dgm:prSet/>
      <dgm:spPr/>
      <dgm:t>
        <a:bodyPr/>
        <a:lstStyle/>
        <a:p>
          <a:endParaRPr lang="en-GB" sz="1400"/>
        </a:p>
      </dgm:t>
    </dgm:pt>
    <dgm:pt modelId="{E3A1C94F-8DCC-4796-8D7B-572BEF355BAB}" type="pres">
      <dgm:prSet presAssocID="{1B6A5FF2-1A77-4DCA-B959-6DB3FCC79717}" presName="cycle" presStyleCnt="0">
        <dgm:presLayoutVars>
          <dgm:chMax val="1"/>
          <dgm:dir/>
          <dgm:animLvl val="ctr"/>
          <dgm:resizeHandles val="exact"/>
        </dgm:presLayoutVars>
      </dgm:prSet>
      <dgm:spPr/>
      <dgm:t>
        <a:bodyPr/>
        <a:lstStyle/>
        <a:p>
          <a:endParaRPr lang="en-US"/>
        </a:p>
      </dgm:t>
    </dgm:pt>
    <dgm:pt modelId="{7145F192-E333-4F84-9D79-E4252A97CC41}" type="pres">
      <dgm:prSet presAssocID="{BA29DFDD-B1F4-4C15-9E58-507F6BB10500}" presName="centerShape" presStyleLbl="node0" presStyleIdx="0" presStyleCnt="1" custScaleX="129695" custScaleY="113811"/>
      <dgm:spPr/>
      <dgm:t>
        <a:bodyPr/>
        <a:lstStyle/>
        <a:p>
          <a:endParaRPr lang="en-US"/>
        </a:p>
      </dgm:t>
    </dgm:pt>
    <dgm:pt modelId="{05110E1D-48AE-40A7-A452-DB8DEA0B5322}" type="pres">
      <dgm:prSet presAssocID="{C87145D2-D22C-4C15-A384-9DAC95193A9D}" presName="parTrans" presStyleLbl="bgSibTrans2D1" presStyleIdx="0" presStyleCnt="3"/>
      <dgm:spPr/>
      <dgm:t>
        <a:bodyPr/>
        <a:lstStyle/>
        <a:p>
          <a:endParaRPr lang="en-US"/>
        </a:p>
      </dgm:t>
    </dgm:pt>
    <dgm:pt modelId="{69A1BD4E-8A34-4F6C-8BCE-161670B3418B}" type="pres">
      <dgm:prSet presAssocID="{DD157AC0-D092-42F2-8A78-956BC385A6E9}" presName="node" presStyleLbl="node1" presStyleIdx="0" presStyleCnt="3" custScaleX="110596" custRadScaleRad="139120" custRadScaleInc="-8653">
        <dgm:presLayoutVars>
          <dgm:bulletEnabled val="1"/>
        </dgm:presLayoutVars>
      </dgm:prSet>
      <dgm:spPr/>
      <dgm:t>
        <a:bodyPr/>
        <a:lstStyle/>
        <a:p>
          <a:endParaRPr lang="en-GB"/>
        </a:p>
      </dgm:t>
    </dgm:pt>
    <dgm:pt modelId="{A631AED6-62A1-4F68-A787-504C27C6C4CC}" type="pres">
      <dgm:prSet presAssocID="{CD6B1F0E-B150-40B1-A6BF-76FB97C2889D}" presName="parTrans" presStyleLbl="bgSibTrans2D1" presStyleIdx="1" presStyleCnt="3"/>
      <dgm:spPr/>
      <dgm:t>
        <a:bodyPr/>
        <a:lstStyle/>
        <a:p>
          <a:endParaRPr lang="en-US"/>
        </a:p>
      </dgm:t>
    </dgm:pt>
    <dgm:pt modelId="{69041827-E3B7-4C38-8C47-F58A36876593}" type="pres">
      <dgm:prSet presAssocID="{1F9D0FE4-5F97-4C65-A99B-146608F62DAD}" presName="node" presStyleLbl="node1" presStyleIdx="1" presStyleCnt="3" custScaleX="136521" custScaleY="59549">
        <dgm:presLayoutVars>
          <dgm:bulletEnabled val="1"/>
        </dgm:presLayoutVars>
      </dgm:prSet>
      <dgm:spPr/>
      <dgm:t>
        <a:bodyPr/>
        <a:lstStyle/>
        <a:p>
          <a:endParaRPr lang="en-GB"/>
        </a:p>
      </dgm:t>
    </dgm:pt>
    <dgm:pt modelId="{1E59F184-CF7E-486D-8853-D24A86B2FAB9}" type="pres">
      <dgm:prSet presAssocID="{703DAF57-E9DD-4CB7-9DB0-AD11B5EC1D30}" presName="parTrans" presStyleLbl="bgSibTrans2D1" presStyleIdx="2" presStyleCnt="3"/>
      <dgm:spPr/>
      <dgm:t>
        <a:bodyPr/>
        <a:lstStyle/>
        <a:p>
          <a:endParaRPr lang="en-US"/>
        </a:p>
      </dgm:t>
    </dgm:pt>
    <dgm:pt modelId="{46ED2444-A0CE-44EF-9A62-D2E40782B3CB}" type="pres">
      <dgm:prSet presAssocID="{31F525F1-2229-4601-A1AE-51F28497EB18}" presName="node" presStyleLbl="node1" presStyleIdx="2" presStyleCnt="3" custScaleX="117838" custRadScaleRad="135004" custRadScaleInc="5454">
        <dgm:presLayoutVars>
          <dgm:bulletEnabled val="1"/>
        </dgm:presLayoutVars>
      </dgm:prSet>
      <dgm:spPr/>
      <dgm:t>
        <a:bodyPr/>
        <a:lstStyle/>
        <a:p>
          <a:endParaRPr lang="en-GB"/>
        </a:p>
      </dgm:t>
    </dgm:pt>
  </dgm:ptLst>
  <dgm:cxnLst>
    <dgm:cxn modelId="{487975F0-65AD-4C2D-8B0F-3F8F125C7E06}" type="presOf" srcId="{CD6B1F0E-B150-40B1-A6BF-76FB97C2889D}" destId="{A631AED6-62A1-4F68-A787-504C27C6C4CC}" srcOrd="0" destOrd="0" presId="urn:microsoft.com/office/officeart/2005/8/layout/radial4"/>
    <dgm:cxn modelId="{8120972E-D66F-41A9-9DC2-1B70ADF772B4}" srcId="{BA29DFDD-B1F4-4C15-9E58-507F6BB10500}" destId="{1F9D0FE4-5F97-4C65-A99B-146608F62DAD}" srcOrd="1" destOrd="0" parTransId="{CD6B1F0E-B150-40B1-A6BF-76FB97C2889D}" sibTransId="{3B4F66F8-39A3-459C-97A7-B8EE0F1AC46A}"/>
    <dgm:cxn modelId="{B1512AE7-1317-49D2-9A6E-6F8ACC160414}" type="presOf" srcId="{BA29DFDD-B1F4-4C15-9E58-507F6BB10500}" destId="{7145F192-E333-4F84-9D79-E4252A97CC41}" srcOrd="0" destOrd="0" presId="urn:microsoft.com/office/officeart/2005/8/layout/radial4"/>
    <dgm:cxn modelId="{9176C70D-9D87-45B8-90DF-EE1C79C715B7}" srcId="{1B6A5FF2-1A77-4DCA-B959-6DB3FCC79717}" destId="{BA29DFDD-B1F4-4C15-9E58-507F6BB10500}" srcOrd="0" destOrd="0" parTransId="{B222B3EB-1C9B-440A-804B-B4720E1D6826}" sibTransId="{58A29752-90A5-4D8E-982F-0DB7F1EA2C07}"/>
    <dgm:cxn modelId="{739CCD9A-3188-499D-8D1A-D72AF255069B}" type="presOf" srcId="{31F525F1-2229-4601-A1AE-51F28497EB18}" destId="{46ED2444-A0CE-44EF-9A62-D2E40782B3CB}" srcOrd="0" destOrd="0" presId="urn:microsoft.com/office/officeart/2005/8/layout/radial4"/>
    <dgm:cxn modelId="{7BA5C483-702D-4470-8DB3-E50ACDBA6723}" type="presOf" srcId="{703DAF57-E9DD-4CB7-9DB0-AD11B5EC1D30}" destId="{1E59F184-CF7E-486D-8853-D24A86B2FAB9}" srcOrd="0" destOrd="0" presId="urn:microsoft.com/office/officeart/2005/8/layout/radial4"/>
    <dgm:cxn modelId="{E84295BC-24CF-4CC6-94AE-B22171D2450F}" type="presOf" srcId="{1B6A5FF2-1A77-4DCA-B959-6DB3FCC79717}" destId="{E3A1C94F-8DCC-4796-8D7B-572BEF355BAB}" srcOrd="0" destOrd="0" presId="urn:microsoft.com/office/officeart/2005/8/layout/radial4"/>
    <dgm:cxn modelId="{16ED7B8F-3619-4620-85E8-C07A561B6E7D}" type="presOf" srcId="{1F9D0FE4-5F97-4C65-A99B-146608F62DAD}" destId="{69041827-E3B7-4C38-8C47-F58A36876593}" srcOrd="0" destOrd="0" presId="urn:microsoft.com/office/officeart/2005/8/layout/radial4"/>
    <dgm:cxn modelId="{A66E2B0D-9DAE-455D-B766-D10FA5A764EA}" srcId="{BA29DFDD-B1F4-4C15-9E58-507F6BB10500}" destId="{31F525F1-2229-4601-A1AE-51F28497EB18}" srcOrd="2" destOrd="0" parTransId="{703DAF57-E9DD-4CB7-9DB0-AD11B5EC1D30}" sibTransId="{6EAA53AB-050E-4FAE-BF3F-0D3201F66A5B}"/>
    <dgm:cxn modelId="{3432D3C3-47BC-4F0E-905D-991795E365F7}" srcId="{BA29DFDD-B1F4-4C15-9E58-507F6BB10500}" destId="{DD157AC0-D092-42F2-8A78-956BC385A6E9}" srcOrd="0" destOrd="0" parTransId="{C87145D2-D22C-4C15-A384-9DAC95193A9D}" sibTransId="{E6CCC667-A49E-435F-821E-1D3BFABB3560}"/>
    <dgm:cxn modelId="{6BE4F21C-30F3-4368-8D8E-36559F5DF0BE}" type="presOf" srcId="{C87145D2-D22C-4C15-A384-9DAC95193A9D}" destId="{05110E1D-48AE-40A7-A452-DB8DEA0B5322}" srcOrd="0" destOrd="0" presId="urn:microsoft.com/office/officeart/2005/8/layout/radial4"/>
    <dgm:cxn modelId="{0DE99BA7-3AA3-472F-A756-CFFE4ACBDECB}" type="presOf" srcId="{DD157AC0-D092-42F2-8A78-956BC385A6E9}" destId="{69A1BD4E-8A34-4F6C-8BCE-161670B3418B}" srcOrd="0" destOrd="0" presId="urn:microsoft.com/office/officeart/2005/8/layout/radial4"/>
    <dgm:cxn modelId="{2E4849A2-D241-48D0-8851-CAB01B1CA4A9}" type="presParOf" srcId="{E3A1C94F-8DCC-4796-8D7B-572BEF355BAB}" destId="{7145F192-E333-4F84-9D79-E4252A97CC41}" srcOrd="0" destOrd="0" presId="urn:microsoft.com/office/officeart/2005/8/layout/radial4"/>
    <dgm:cxn modelId="{6FE99DA9-2B10-4309-806A-446E2310C698}" type="presParOf" srcId="{E3A1C94F-8DCC-4796-8D7B-572BEF355BAB}" destId="{05110E1D-48AE-40A7-A452-DB8DEA0B5322}" srcOrd="1" destOrd="0" presId="urn:microsoft.com/office/officeart/2005/8/layout/radial4"/>
    <dgm:cxn modelId="{C6FD2D78-893E-46D2-BFB6-9FA521E3CE03}" type="presParOf" srcId="{E3A1C94F-8DCC-4796-8D7B-572BEF355BAB}" destId="{69A1BD4E-8A34-4F6C-8BCE-161670B3418B}" srcOrd="2" destOrd="0" presId="urn:microsoft.com/office/officeart/2005/8/layout/radial4"/>
    <dgm:cxn modelId="{5A4BC675-6005-421B-AF7F-F6FEEABE4D12}" type="presParOf" srcId="{E3A1C94F-8DCC-4796-8D7B-572BEF355BAB}" destId="{A631AED6-62A1-4F68-A787-504C27C6C4CC}" srcOrd="3" destOrd="0" presId="urn:microsoft.com/office/officeart/2005/8/layout/radial4"/>
    <dgm:cxn modelId="{AE1D0D5C-9951-4636-B94A-07140B47FBE9}" type="presParOf" srcId="{E3A1C94F-8DCC-4796-8D7B-572BEF355BAB}" destId="{69041827-E3B7-4C38-8C47-F58A36876593}" srcOrd="4" destOrd="0" presId="urn:microsoft.com/office/officeart/2005/8/layout/radial4"/>
    <dgm:cxn modelId="{2C6F8DDA-F6F5-45E8-B892-4DAA6AD231A7}" type="presParOf" srcId="{E3A1C94F-8DCC-4796-8D7B-572BEF355BAB}" destId="{1E59F184-CF7E-486D-8853-D24A86B2FAB9}" srcOrd="5" destOrd="0" presId="urn:microsoft.com/office/officeart/2005/8/layout/radial4"/>
    <dgm:cxn modelId="{9D8ECD0C-F4F6-4F50-B733-668E7B6DED3C}" type="presParOf" srcId="{E3A1C94F-8DCC-4796-8D7B-572BEF355BAB}" destId="{46ED2444-A0CE-44EF-9A62-D2E40782B3CB}" srcOrd="6" destOrd="0" presId="urn:microsoft.com/office/officeart/2005/8/layout/radial4"/>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21F593-B0E4-4BB3-A5D3-6C8DE7955D24}" type="doc">
      <dgm:prSet loTypeId="urn:microsoft.com/office/officeart/2005/8/layout/vList5" loCatId="list" qsTypeId="urn:microsoft.com/office/officeart/2005/8/quickstyle/simple1" qsCatId="simple" csTypeId="urn:microsoft.com/office/officeart/2005/8/colors/accent2_2" csCatId="accent2" phldr="1"/>
      <dgm:spPr/>
    </dgm:pt>
    <dgm:pt modelId="{A2924B06-5843-454A-8A77-5227313DA910}">
      <dgm:prSet phldrT="[besedil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l-SI" sz="3600" smtClean="0"/>
            <a:t>250 €</a:t>
          </a:r>
          <a:endParaRPr lang="en-GB" sz="3600" dirty="0"/>
        </a:p>
      </dgm:t>
    </dgm:pt>
    <dgm:pt modelId="{9BD411C8-9D5B-46E0-9579-629EE90F267D}" type="parTrans" cxnId="{433B7F6C-156A-4759-A633-C4EF910B93CB}">
      <dgm:prSet/>
      <dgm:spPr/>
      <dgm:t>
        <a:bodyPr/>
        <a:lstStyle/>
        <a:p>
          <a:endParaRPr lang="en-GB" sz="3600">
            <a:solidFill>
              <a:schemeClr val="accent6">
                <a:lumMod val="60000"/>
                <a:lumOff val="40000"/>
              </a:schemeClr>
            </a:solidFill>
          </a:endParaRPr>
        </a:p>
      </dgm:t>
    </dgm:pt>
    <dgm:pt modelId="{CE4B7C42-7399-4AB2-B132-733AAC6C1247}" type="sibTrans" cxnId="{433B7F6C-156A-4759-A633-C4EF910B93CB}">
      <dgm:prSet/>
      <dgm:spPr/>
      <dgm:t>
        <a:bodyPr/>
        <a:lstStyle/>
        <a:p>
          <a:endParaRPr lang="en-GB" sz="3600">
            <a:solidFill>
              <a:schemeClr val="accent6">
                <a:lumMod val="60000"/>
                <a:lumOff val="40000"/>
              </a:schemeClr>
            </a:solidFill>
          </a:endParaRPr>
        </a:p>
      </dgm:t>
    </dgm:pt>
    <dgm:pt modelId="{FDEFE7F7-9EB2-402B-B5BF-CA3EA6A06A87}">
      <dgm:prSet phldrT="[besedil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l-SI" sz="3600" smtClean="0"/>
            <a:t>300 €</a:t>
          </a:r>
          <a:endParaRPr lang="en-GB" sz="3600" dirty="0"/>
        </a:p>
      </dgm:t>
    </dgm:pt>
    <dgm:pt modelId="{1D840718-86F4-4485-9BE5-19776AD32598}" type="parTrans" cxnId="{DD08EBD4-0377-4824-B4FC-F86894FB2F1B}">
      <dgm:prSet/>
      <dgm:spPr/>
      <dgm:t>
        <a:bodyPr/>
        <a:lstStyle/>
        <a:p>
          <a:endParaRPr lang="en-GB" sz="3600">
            <a:solidFill>
              <a:schemeClr val="accent6">
                <a:lumMod val="60000"/>
                <a:lumOff val="40000"/>
              </a:schemeClr>
            </a:solidFill>
          </a:endParaRPr>
        </a:p>
      </dgm:t>
    </dgm:pt>
    <dgm:pt modelId="{33D6F6BA-393D-447F-9EB9-779C60899F0E}" type="sibTrans" cxnId="{DD08EBD4-0377-4824-B4FC-F86894FB2F1B}">
      <dgm:prSet/>
      <dgm:spPr/>
      <dgm:t>
        <a:bodyPr/>
        <a:lstStyle/>
        <a:p>
          <a:endParaRPr lang="en-GB" sz="3600">
            <a:solidFill>
              <a:schemeClr val="accent6">
                <a:lumMod val="60000"/>
                <a:lumOff val="40000"/>
              </a:schemeClr>
            </a:solidFill>
          </a:endParaRPr>
        </a:p>
      </dgm:t>
    </dgm:pt>
    <dgm:pt modelId="{7D557B4F-BE37-49C2-8444-CB7F1FE631AD}">
      <dgm:prSet phldrT="[besedil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l-SI" sz="3600" dirty="0" smtClean="0"/>
            <a:t>400 €</a:t>
          </a:r>
          <a:endParaRPr lang="en-GB" sz="3600" dirty="0"/>
        </a:p>
      </dgm:t>
    </dgm:pt>
    <dgm:pt modelId="{67F57E7C-CA79-40EB-99B9-30567BA93D2C}" type="parTrans" cxnId="{B98B93D1-79B8-4BD5-A152-6A0EACBCAB1A}">
      <dgm:prSet/>
      <dgm:spPr/>
      <dgm:t>
        <a:bodyPr/>
        <a:lstStyle/>
        <a:p>
          <a:endParaRPr lang="en-GB" sz="3600">
            <a:solidFill>
              <a:schemeClr val="accent6">
                <a:lumMod val="60000"/>
                <a:lumOff val="40000"/>
              </a:schemeClr>
            </a:solidFill>
          </a:endParaRPr>
        </a:p>
      </dgm:t>
    </dgm:pt>
    <dgm:pt modelId="{54F82F8E-D146-4A31-A0FF-BBEE623EBDC6}" type="sibTrans" cxnId="{B98B93D1-79B8-4BD5-A152-6A0EACBCAB1A}">
      <dgm:prSet/>
      <dgm:spPr/>
      <dgm:t>
        <a:bodyPr/>
        <a:lstStyle/>
        <a:p>
          <a:endParaRPr lang="en-GB" sz="3600">
            <a:solidFill>
              <a:schemeClr val="accent6">
                <a:lumMod val="60000"/>
                <a:lumOff val="40000"/>
              </a:schemeClr>
            </a:solidFill>
          </a:endParaRPr>
        </a:p>
      </dgm:t>
    </dgm:pt>
    <dgm:pt modelId="{488A5470-4904-4EEE-B6B5-FD9B9DFFDC68}" type="pres">
      <dgm:prSet presAssocID="{A821F593-B0E4-4BB3-A5D3-6C8DE7955D24}" presName="Name0" presStyleCnt="0">
        <dgm:presLayoutVars>
          <dgm:dir/>
          <dgm:animLvl val="lvl"/>
          <dgm:resizeHandles val="exact"/>
        </dgm:presLayoutVars>
      </dgm:prSet>
      <dgm:spPr/>
    </dgm:pt>
    <dgm:pt modelId="{29716E63-44F6-4D56-8D02-9735B503F11A}" type="pres">
      <dgm:prSet presAssocID="{A2924B06-5843-454A-8A77-5227313DA910}" presName="linNode" presStyleCnt="0"/>
      <dgm:spPr/>
    </dgm:pt>
    <dgm:pt modelId="{751FEC8C-4362-4D7E-8F89-B546A94681DF}" type="pres">
      <dgm:prSet presAssocID="{A2924B06-5843-454A-8A77-5227313DA910}" presName="parentText" presStyleLbl="node1" presStyleIdx="0" presStyleCnt="3">
        <dgm:presLayoutVars>
          <dgm:chMax val="1"/>
          <dgm:bulletEnabled val="1"/>
        </dgm:presLayoutVars>
      </dgm:prSet>
      <dgm:spPr/>
      <dgm:t>
        <a:bodyPr/>
        <a:lstStyle/>
        <a:p>
          <a:endParaRPr lang="en-US"/>
        </a:p>
      </dgm:t>
    </dgm:pt>
    <dgm:pt modelId="{A991D7DA-E0AE-423C-A12C-E8F5BDF1CAF5}" type="pres">
      <dgm:prSet presAssocID="{CE4B7C42-7399-4AB2-B132-733AAC6C1247}" presName="sp" presStyleCnt="0"/>
      <dgm:spPr/>
    </dgm:pt>
    <dgm:pt modelId="{D4CBDFA6-13E0-488D-A2FF-9BC992D623CF}" type="pres">
      <dgm:prSet presAssocID="{FDEFE7F7-9EB2-402B-B5BF-CA3EA6A06A87}" presName="linNode" presStyleCnt="0"/>
      <dgm:spPr/>
    </dgm:pt>
    <dgm:pt modelId="{FE4FBF9A-9DFE-4C35-8FCA-9AF4CF40C44A}" type="pres">
      <dgm:prSet presAssocID="{FDEFE7F7-9EB2-402B-B5BF-CA3EA6A06A87}" presName="parentText" presStyleLbl="node1" presStyleIdx="1" presStyleCnt="3">
        <dgm:presLayoutVars>
          <dgm:chMax val="1"/>
          <dgm:bulletEnabled val="1"/>
        </dgm:presLayoutVars>
      </dgm:prSet>
      <dgm:spPr/>
      <dgm:t>
        <a:bodyPr/>
        <a:lstStyle/>
        <a:p>
          <a:endParaRPr lang="en-US"/>
        </a:p>
      </dgm:t>
    </dgm:pt>
    <dgm:pt modelId="{F19D6298-9AB8-4E6C-A6BF-0426E5BFE082}" type="pres">
      <dgm:prSet presAssocID="{33D6F6BA-393D-447F-9EB9-779C60899F0E}" presName="sp" presStyleCnt="0"/>
      <dgm:spPr/>
    </dgm:pt>
    <dgm:pt modelId="{BAA6EB4E-29A1-4C4D-9374-7C5EBF553A03}" type="pres">
      <dgm:prSet presAssocID="{7D557B4F-BE37-49C2-8444-CB7F1FE631AD}" presName="linNode" presStyleCnt="0"/>
      <dgm:spPr/>
    </dgm:pt>
    <dgm:pt modelId="{54FB6C42-2B4C-4E4B-9036-78E1C70579AB}" type="pres">
      <dgm:prSet presAssocID="{7D557B4F-BE37-49C2-8444-CB7F1FE631AD}" presName="parentText" presStyleLbl="node1" presStyleIdx="2" presStyleCnt="3">
        <dgm:presLayoutVars>
          <dgm:chMax val="1"/>
          <dgm:bulletEnabled val="1"/>
        </dgm:presLayoutVars>
      </dgm:prSet>
      <dgm:spPr/>
      <dgm:t>
        <a:bodyPr/>
        <a:lstStyle/>
        <a:p>
          <a:endParaRPr lang="en-US"/>
        </a:p>
      </dgm:t>
    </dgm:pt>
  </dgm:ptLst>
  <dgm:cxnLst>
    <dgm:cxn modelId="{DD08EBD4-0377-4824-B4FC-F86894FB2F1B}" srcId="{A821F593-B0E4-4BB3-A5D3-6C8DE7955D24}" destId="{FDEFE7F7-9EB2-402B-B5BF-CA3EA6A06A87}" srcOrd="1" destOrd="0" parTransId="{1D840718-86F4-4485-9BE5-19776AD32598}" sibTransId="{33D6F6BA-393D-447F-9EB9-779C60899F0E}"/>
    <dgm:cxn modelId="{B98B93D1-79B8-4BD5-A152-6A0EACBCAB1A}" srcId="{A821F593-B0E4-4BB3-A5D3-6C8DE7955D24}" destId="{7D557B4F-BE37-49C2-8444-CB7F1FE631AD}" srcOrd="2" destOrd="0" parTransId="{67F57E7C-CA79-40EB-99B9-30567BA93D2C}" sibTransId="{54F82F8E-D146-4A31-A0FF-BBEE623EBDC6}"/>
    <dgm:cxn modelId="{0403233A-2D7E-4760-B284-6D571E146ECF}" type="presOf" srcId="{FDEFE7F7-9EB2-402B-B5BF-CA3EA6A06A87}" destId="{FE4FBF9A-9DFE-4C35-8FCA-9AF4CF40C44A}" srcOrd="0" destOrd="0" presId="urn:microsoft.com/office/officeart/2005/8/layout/vList5"/>
    <dgm:cxn modelId="{6D36950F-FD6E-4E5D-AF31-FE08B040F848}" type="presOf" srcId="{A821F593-B0E4-4BB3-A5D3-6C8DE7955D24}" destId="{488A5470-4904-4EEE-B6B5-FD9B9DFFDC68}" srcOrd="0" destOrd="0" presId="urn:microsoft.com/office/officeart/2005/8/layout/vList5"/>
    <dgm:cxn modelId="{E8BA5266-A00B-4F30-B370-F6411C390B83}" type="presOf" srcId="{A2924B06-5843-454A-8A77-5227313DA910}" destId="{751FEC8C-4362-4D7E-8F89-B546A94681DF}" srcOrd="0" destOrd="0" presId="urn:microsoft.com/office/officeart/2005/8/layout/vList5"/>
    <dgm:cxn modelId="{CD277848-ABEA-4080-AE28-D5CFCDF591BA}" type="presOf" srcId="{7D557B4F-BE37-49C2-8444-CB7F1FE631AD}" destId="{54FB6C42-2B4C-4E4B-9036-78E1C70579AB}" srcOrd="0" destOrd="0" presId="urn:microsoft.com/office/officeart/2005/8/layout/vList5"/>
    <dgm:cxn modelId="{433B7F6C-156A-4759-A633-C4EF910B93CB}" srcId="{A821F593-B0E4-4BB3-A5D3-6C8DE7955D24}" destId="{A2924B06-5843-454A-8A77-5227313DA910}" srcOrd="0" destOrd="0" parTransId="{9BD411C8-9D5B-46E0-9579-629EE90F267D}" sibTransId="{CE4B7C42-7399-4AB2-B132-733AAC6C1247}"/>
    <dgm:cxn modelId="{C44F4762-7070-46F4-96C0-3C823F893A4C}" type="presParOf" srcId="{488A5470-4904-4EEE-B6B5-FD9B9DFFDC68}" destId="{29716E63-44F6-4D56-8D02-9735B503F11A}" srcOrd="0" destOrd="0" presId="urn:microsoft.com/office/officeart/2005/8/layout/vList5"/>
    <dgm:cxn modelId="{69B944A4-C259-4254-9532-C1F7D1E39D56}" type="presParOf" srcId="{29716E63-44F6-4D56-8D02-9735B503F11A}" destId="{751FEC8C-4362-4D7E-8F89-B546A94681DF}" srcOrd="0" destOrd="0" presId="urn:microsoft.com/office/officeart/2005/8/layout/vList5"/>
    <dgm:cxn modelId="{4B665D15-01BE-42DE-A820-E2D7258673C6}" type="presParOf" srcId="{488A5470-4904-4EEE-B6B5-FD9B9DFFDC68}" destId="{A991D7DA-E0AE-423C-A12C-E8F5BDF1CAF5}" srcOrd="1" destOrd="0" presId="urn:microsoft.com/office/officeart/2005/8/layout/vList5"/>
    <dgm:cxn modelId="{F79555DA-B242-418E-A676-9A74D25DEF70}" type="presParOf" srcId="{488A5470-4904-4EEE-B6B5-FD9B9DFFDC68}" destId="{D4CBDFA6-13E0-488D-A2FF-9BC992D623CF}" srcOrd="2" destOrd="0" presId="urn:microsoft.com/office/officeart/2005/8/layout/vList5"/>
    <dgm:cxn modelId="{42421FA8-26DB-44B1-9EE8-828FD5792114}" type="presParOf" srcId="{D4CBDFA6-13E0-488D-A2FF-9BC992D623CF}" destId="{FE4FBF9A-9DFE-4C35-8FCA-9AF4CF40C44A}" srcOrd="0" destOrd="0" presId="urn:microsoft.com/office/officeart/2005/8/layout/vList5"/>
    <dgm:cxn modelId="{FCDC3E43-1712-4C2B-A2DE-EF70F01579BD}" type="presParOf" srcId="{488A5470-4904-4EEE-B6B5-FD9B9DFFDC68}" destId="{F19D6298-9AB8-4E6C-A6BF-0426E5BFE082}" srcOrd="3" destOrd="0" presId="urn:microsoft.com/office/officeart/2005/8/layout/vList5"/>
    <dgm:cxn modelId="{205656E6-3C20-4A49-92AF-62E3DF503680}" type="presParOf" srcId="{488A5470-4904-4EEE-B6B5-FD9B9DFFDC68}" destId="{BAA6EB4E-29A1-4C4D-9374-7C5EBF553A03}" srcOrd="4" destOrd="0" presId="urn:microsoft.com/office/officeart/2005/8/layout/vList5"/>
    <dgm:cxn modelId="{89685482-EF36-4356-BF79-61223EFE4103}" type="presParOf" srcId="{BAA6EB4E-29A1-4C4D-9374-7C5EBF553A03}" destId="{54FB6C42-2B4C-4E4B-9036-78E1C70579AB}"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5F192-E333-4F84-9D79-E4252A97CC41}">
      <dsp:nvSpPr>
        <dsp:cNvPr id="0" name=""/>
        <dsp:cNvSpPr/>
      </dsp:nvSpPr>
      <dsp:spPr>
        <a:xfrm>
          <a:off x="3215815" y="2058865"/>
          <a:ext cx="2642286" cy="2318680"/>
        </a:xfrm>
        <a:prstGeom prst="ellips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sl-SI" sz="1800" kern="1200" dirty="0" smtClean="0"/>
            <a:t>izobraževalni program (SPI)</a:t>
          </a:r>
          <a:endParaRPr lang="en-GB" sz="1800" kern="1200" dirty="0"/>
        </a:p>
      </dsp:txBody>
      <dsp:txXfrm>
        <a:off x="3602769" y="2398428"/>
        <a:ext cx="1868378" cy="1639554"/>
      </dsp:txXfrm>
    </dsp:sp>
    <dsp:sp modelId="{05110E1D-48AE-40A7-A452-DB8DEA0B5322}">
      <dsp:nvSpPr>
        <dsp:cNvPr id="0" name=""/>
        <dsp:cNvSpPr/>
      </dsp:nvSpPr>
      <dsp:spPr>
        <a:xfrm rot="12588492">
          <a:off x="1161083" y="1654329"/>
          <a:ext cx="2305703" cy="58063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A1BD4E-8A34-4F6C-8BCE-161670B3418B}">
      <dsp:nvSpPr>
        <dsp:cNvPr id="0" name=""/>
        <dsp:cNvSpPr/>
      </dsp:nvSpPr>
      <dsp:spPr>
        <a:xfrm>
          <a:off x="243351" y="597388"/>
          <a:ext cx="2140522" cy="1548354"/>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sl-SI" sz="2000" kern="1200" dirty="0" smtClean="0"/>
            <a:t>šolska oblika</a:t>
          </a:r>
        </a:p>
        <a:p>
          <a:pPr lvl="0" algn="ctr" defTabSz="889000">
            <a:lnSpc>
              <a:spcPct val="90000"/>
            </a:lnSpc>
            <a:spcBef>
              <a:spcPct val="0"/>
            </a:spcBef>
            <a:spcAft>
              <a:spcPct val="35000"/>
            </a:spcAft>
          </a:pPr>
          <a:r>
            <a:rPr lang="sl-SI" sz="2000" kern="1200" dirty="0" smtClean="0"/>
            <a:t>individualna pogodba</a:t>
          </a:r>
          <a:endParaRPr lang="en-GB" sz="2000" kern="1200" dirty="0"/>
        </a:p>
      </dsp:txBody>
      <dsp:txXfrm>
        <a:off x="288701" y="642738"/>
        <a:ext cx="2049822" cy="1457654"/>
      </dsp:txXfrm>
    </dsp:sp>
    <dsp:sp modelId="{A631AED6-62A1-4F68-A787-504C27C6C4CC}">
      <dsp:nvSpPr>
        <dsp:cNvPr id="0" name=""/>
        <dsp:cNvSpPr/>
      </dsp:nvSpPr>
      <dsp:spPr>
        <a:xfrm rot="16200000">
          <a:off x="3823057" y="971548"/>
          <a:ext cx="1427802" cy="58063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041827-E3B7-4C38-8C47-F58A36876593}">
      <dsp:nvSpPr>
        <dsp:cNvPr id="0" name=""/>
        <dsp:cNvSpPr/>
      </dsp:nvSpPr>
      <dsp:spPr>
        <a:xfrm>
          <a:off x="3215815" y="86949"/>
          <a:ext cx="2642285" cy="922029"/>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sl-SI" sz="3200" kern="1200" dirty="0" smtClean="0"/>
            <a:t>vajeništvo</a:t>
          </a:r>
          <a:endParaRPr lang="en-GB" sz="3200" kern="1200" dirty="0"/>
        </a:p>
      </dsp:txBody>
      <dsp:txXfrm>
        <a:off x="3242820" y="113954"/>
        <a:ext cx="2588275" cy="868019"/>
      </dsp:txXfrm>
    </dsp:sp>
    <dsp:sp modelId="{1E59F184-CF7E-486D-8853-D24A86B2FAB9}">
      <dsp:nvSpPr>
        <dsp:cNvPr id="0" name=""/>
        <dsp:cNvSpPr/>
      </dsp:nvSpPr>
      <dsp:spPr>
        <a:xfrm rot="19696344">
          <a:off x="5561309" y="1612364"/>
          <a:ext cx="2206744" cy="58063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ED2444-A0CE-44EF-9A62-D2E40782B3CB}">
      <dsp:nvSpPr>
        <dsp:cNvPr id="0" name=""/>
        <dsp:cNvSpPr/>
      </dsp:nvSpPr>
      <dsp:spPr>
        <a:xfrm>
          <a:off x="6462820" y="548261"/>
          <a:ext cx="2280687" cy="1548354"/>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sl-SI" sz="2000" kern="1200" dirty="0" smtClean="0"/>
            <a:t>šolska oblika </a:t>
          </a:r>
        </a:p>
        <a:p>
          <a:pPr lvl="0" algn="ctr" defTabSz="889000">
            <a:lnSpc>
              <a:spcPct val="90000"/>
            </a:lnSpc>
            <a:spcBef>
              <a:spcPct val="0"/>
            </a:spcBef>
            <a:spcAft>
              <a:spcPct val="35000"/>
            </a:spcAft>
          </a:pPr>
          <a:r>
            <a:rPr lang="sl-SI" sz="2000" kern="1200" dirty="0" smtClean="0"/>
            <a:t>kolektivna pogodba</a:t>
          </a:r>
          <a:endParaRPr lang="en-GB" sz="2000" kern="1200" dirty="0"/>
        </a:p>
      </dsp:txBody>
      <dsp:txXfrm>
        <a:off x="6508170" y="593611"/>
        <a:ext cx="2189987" cy="1457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1"/>
            <a:ext cx="2974552" cy="501560"/>
          </a:xfrm>
          <a:prstGeom prst="rect">
            <a:avLst/>
          </a:prstGeom>
        </p:spPr>
        <p:txBody>
          <a:bodyPr vert="horz" lIns="92885" tIns="46442" rIns="92885" bIns="46442" rtlCol="0"/>
          <a:lstStyle>
            <a:lvl1pPr algn="l" eaLnBrk="1" hangingPunct="1">
              <a:defRPr sz="1200">
                <a:latin typeface="Arial" panose="020B0604020202020204" pitchFamily="34" charset="0"/>
              </a:defRPr>
            </a:lvl1pPr>
          </a:lstStyle>
          <a:p>
            <a:pPr>
              <a:defRPr/>
            </a:pPr>
            <a:r>
              <a:rPr lang="sl-SI" dirty="0" smtClean="0"/>
              <a:t>VAJENIŠTVO</a:t>
            </a:r>
            <a:endParaRPr lang="sl-SI" dirty="0"/>
          </a:p>
        </p:txBody>
      </p:sp>
      <p:sp>
        <p:nvSpPr>
          <p:cNvPr id="3" name="Označba mesta datuma 2"/>
          <p:cNvSpPr>
            <a:spLocks noGrp="1"/>
          </p:cNvSpPr>
          <p:nvPr>
            <p:ph type="dt" sz="quarter" idx="1"/>
          </p:nvPr>
        </p:nvSpPr>
        <p:spPr>
          <a:xfrm>
            <a:off x="3888210" y="1"/>
            <a:ext cx="2974552" cy="501560"/>
          </a:xfrm>
          <a:prstGeom prst="rect">
            <a:avLst/>
          </a:prstGeom>
        </p:spPr>
        <p:txBody>
          <a:bodyPr vert="horz" lIns="92885" tIns="46442" rIns="92885" bIns="46442" rtlCol="0"/>
          <a:lstStyle>
            <a:lvl1pPr algn="r" eaLnBrk="1" hangingPunct="1">
              <a:defRPr sz="1200">
                <a:latin typeface="Arial" panose="020B0604020202020204" pitchFamily="34" charset="0"/>
              </a:defRPr>
            </a:lvl1pPr>
          </a:lstStyle>
          <a:p>
            <a:pPr>
              <a:defRPr/>
            </a:pPr>
            <a:r>
              <a:rPr lang="sl-SI" dirty="0" smtClean="0"/>
              <a:t>13.4.2017, Škofja Loka</a:t>
            </a:r>
            <a:endParaRPr lang="sl-SI" dirty="0"/>
          </a:p>
        </p:txBody>
      </p:sp>
      <p:sp>
        <p:nvSpPr>
          <p:cNvPr id="4" name="Označba mesta noge 3"/>
          <p:cNvSpPr>
            <a:spLocks noGrp="1"/>
          </p:cNvSpPr>
          <p:nvPr>
            <p:ph type="ftr" sz="quarter" idx="2"/>
          </p:nvPr>
        </p:nvSpPr>
        <p:spPr>
          <a:xfrm>
            <a:off x="0" y="9494929"/>
            <a:ext cx="2974552" cy="501559"/>
          </a:xfrm>
          <a:prstGeom prst="rect">
            <a:avLst/>
          </a:prstGeom>
        </p:spPr>
        <p:txBody>
          <a:bodyPr vert="horz" lIns="92885" tIns="46442" rIns="92885" bIns="46442" rtlCol="0" anchor="b"/>
          <a:lstStyle>
            <a:lvl1pPr algn="l" eaLnBrk="1" hangingPunct="1">
              <a:defRPr sz="1200">
                <a:latin typeface="Arial" panose="020B0604020202020204" pitchFamily="34" charset="0"/>
              </a:defRPr>
            </a:lvl1pPr>
          </a:lstStyle>
          <a:p>
            <a:pPr>
              <a:defRPr/>
            </a:pPr>
            <a:endParaRPr lang="sl-SI"/>
          </a:p>
        </p:txBody>
      </p:sp>
      <p:sp>
        <p:nvSpPr>
          <p:cNvPr id="5" name="Označba mesta številke diapozitiva 4"/>
          <p:cNvSpPr>
            <a:spLocks noGrp="1"/>
          </p:cNvSpPr>
          <p:nvPr>
            <p:ph type="sldNum" sz="quarter" idx="3"/>
          </p:nvPr>
        </p:nvSpPr>
        <p:spPr>
          <a:xfrm>
            <a:off x="3888210" y="9494929"/>
            <a:ext cx="2974552" cy="501559"/>
          </a:xfrm>
          <a:prstGeom prst="rect">
            <a:avLst/>
          </a:prstGeom>
        </p:spPr>
        <p:txBody>
          <a:bodyPr vert="horz" wrap="square" lIns="92885" tIns="46442" rIns="92885" bIns="46442" numCol="1" anchor="b" anchorCtr="0" compatLnSpc="1">
            <a:prstTxWarp prst="textNoShape">
              <a:avLst/>
            </a:prstTxWarp>
          </a:bodyPr>
          <a:lstStyle>
            <a:lvl1pPr algn="r" eaLnBrk="1" hangingPunct="1">
              <a:defRPr sz="1200"/>
            </a:lvl1pPr>
          </a:lstStyle>
          <a:p>
            <a:fld id="{46F086AA-A401-49F0-900B-5A6085623327}" type="slidenum">
              <a:rPr lang="sl-SI" altLang="en-US"/>
              <a:pPr/>
              <a:t>‹#›</a:t>
            </a:fld>
            <a:endParaRPr lang="sl-SI" altLang="en-US"/>
          </a:p>
        </p:txBody>
      </p:sp>
    </p:spTree>
    <p:extLst>
      <p:ext uri="{BB962C8B-B14F-4D97-AF65-F5344CB8AC3E}">
        <p14:creationId xmlns:p14="http://schemas.microsoft.com/office/powerpoint/2010/main" val="2340162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1"/>
            <a:ext cx="2974552" cy="501560"/>
          </a:xfrm>
          <a:prstGeom prst="rect">
            <a:avLst/>
          </a:prstGeom>
        </p:spPr>
        <p:txBody>
          <a:bodyPr vert="horz" lIns="92885" tIns="46442" rIns="92885" bIns="46442" rtlCol="0"/>
          <a:lstStyle>
            <a:lvl1pPr algn="l" eaLnBrk="1" hangingPunct="1">
              <a:defRPr sz="1200">
                <a:latin typeface="Arial" panose="020B0604020202020204" pitchFamily="34" charset="0"/>
              </a:defRPr>
            </a:lvl1pPr>
          </a:lstStyle>
          <a:p>
            <a:pPr>
              <a:defRPr/>
            </a:pPr>
            <a:endParaRPr lang="sl-SI"/>
          </a:p>
        </p:txBody>
      </p:sp>
      <p:sp>
        <p:nvSpPr>
          <p:cNvPr id="3" name="Označba mesta datuma 2"/>
          <p:cNvSpPr>
            <a:spLocks noGrp="1"/>
          </p:cNvSpPr>
          <p:nvPr>
            <p:ph type="dt" idx="1"/>
          </p:nvPr>
        </p:nvSpPr>
        <p:spPr>
          <a:xfrm>
            <a:off x="3888210" y="1"/>
            <a:ext cx="2974552" cy="501560"/>
          </a:xfrm>
          <a:prstGeom prst="rect">
            <a:avLst/>
          </a:prstGeom>
        </p:spPr>
        <p:txBody>
          <a:bodyPr vert="horz" lIns="92885" tIns="46442" rIns="92885" bIns="46442" rtlCol="0"/>
          <a:lstStyle>
            <a:lvl1pPr algn="r" eaLnBrk="1" hangingPunct="1">
              <a:defRPr sz="1200">
                <a:latin typeface="Arial" panose="020B0604020202020204" pitchFamily="34" charset="0"/>
              </a:defRPr>
            </a:lvl1pPr>
          </a:lstStyle>
          <a:p>
            <a:pPr>
              <a:defRPr/>
            </a:pPr>
            <a:fld id="{472E7005-F87A-4F3C-9833-46D8303552DE}" type="datetimeFigureOut">
              <a:rPr lang="sl-SI"/>
              <a:pPr>
                <a:defRPr/>
              </a:pPr>
              <a:t>4. 01. 2018</a:t>
            </a:fld>
            <a:endParaRPr lang="sl-SI"/>
          </a:p>
        </p:txBody>
      </p:sp>
      <p:sp>
        <p:nvSpPr>
          <p:cNvPr id="4" name="Označba mesta stranske slike 3"/>
          <p:cNvSpPr>
            <a:spLocks noGrp="1" noRot="1" noChangeAspect="1"/>
          </p:cNvSpPr>
          <p:nvPr>
            <p:ph type="sldImg" idx="2"/>
          </p:nvPr>
        </p:nvSpPr>
        <p:spPr>
          <a:xfrm>
            <a:off x="1182688" y="1249363"/>
            <a:ext cx="4498975" cy="3373437"/>
          </a:xfrm>
          <a:prstGeom prst="rect">
            <a:avLst/>
          </a:prstGeom>
          <a:noFill/>
          <a:ln w="12700">
            <a:solidFill>
              <a:prstClr val="black"/>
            </a:solidFill>
          </a:ln>
        </p:spPr>
        <p:txBody>
          <a:bodyPr vert="horz" lIns="92885" tIns="46442" rIns="92885" bIns="46442" rtlCol="0" anchor="ctr"/>
          <a:lstStyle/>
          <a:p>
            <a:pPr lvl="0"/>
            <a:endParaRPr lang="sl-SI" noProof="0"/>
          </a:p>
        </p:txBody>
      </p:sp>
      <p:sp>
        <p:nvSpPr>
          <p:cNvPr id="5" name="Označba mesta opomb 4"/>
          <p:cNvSpPr>
            <a:spLocks noGrp="1"/>
          </p:cNvSpPr>
          <p:nvPr>
            <p:ph type="body" sz="quarter" idx="3"/>
          </p:nvPr>
        </p:nvSpPr>
        <p:spPr>
          <a:xfrm>
            <a:off x="686435" y="4810811"/>
            <a:ext cx="5491480" cy="3936118"/>
          </a:xfrm>
          <a:prstGeom prst="rect">
            <a:avLst/>
          </a:prstGeom>
        </p:spPr>
        <p:txBody>
          <a:bodyPr vert="horz" lIns="92885" tIns="46442" rIns="92885" bIns="46442" rtlCol="0"/>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a:p>
        </p:txBody>
      </p:sp>
      <p:sp>
        <p:nvSpPr>
          <p:cNvPr id="6" name="Označba mesta noge 5"/>
          <p:cNvSpPr>
            <a:spLocks noGrp="1"/>
          </p:cNvSpPr>
          <p:nvPr>
            <p:ph type="ftr" sz="quarter" idx="4"/>
          </p:nvPr>
        </p:nvSpPr>
        <p:spPr>
          <a:xfrm>
            <a:off x="0" y="9494929"/>
            <a:ext cx="2974552" cy="501559"/>
          </a:xfrm>
          <a:prstGeom prst="rect">
            <a:avLst/>
          </a:prstGeom>
        </p:spPr>
        <p:txBody>
          <a:bodyPr vert="horz" lIns="92885" tIns="46442" rIns="92885" bIns="46442" rtlCol="0" anchor="b"/>
          <a:lstStyle>
            <a:lvl1pPr algn="l" eaLnBrk="1" hangingPunct="1">
              <a:defRPr sz="1200">
                <a:latin typeface="Arial" panose="020B0604020202020204" pitchFamily="34" charset="0"/>
              </a:defRPr>
            </a:lvl1pPr>
          </a:lstStyle>
          <a:p>
            <a:pPr>
              <a:defRPr/>
            </a:pPr>
            <a:endParaRPr lang="sl-SI"/>
          </a:p>
        </p:txBody>
      </p:sp>
      <p:sp>
        <p:nvSpPr>
          <p:cNvPr id="7" name="Označba mesta številke diapozitiva 6"/>
          <p:cNvSpPr>
            <a:spLocks noGrp="1"/>
          </p:cNvSpPr>
          <p:nvPr>
            <p:ph type="sldNum" sz="quarter" idx="5"/>
          </p:nvPr>
        </p:nvSpPr>
        <p:spPr>
          <a:xfrm>
            <a:off x="3888210" y="9494929"/>
            <a:ext cx="2974552" cy="501559"/>
          </a:xfrm>
          <a:prstGeom prst="rect">
            <a:avLst/>
          </a:prstGeom>
        </p:spPr>
        <p:txBody>
          <a:bodyPr vert="horz" wrap="square" lIns="92885" tIns="46442" rIns="92885" bIns="46442" numCol="1" anchor="b" anchorCtr="0" compatLnSpc="1">
            <a:prstTxWarp prst="textNoShape">
              <a:avLst/>
            </a:prstTxWarp>
          </a:bodyPr>
          <a:lstStyle>
            <a:lvl1pPr algn="r" eaLnBrk="1" hangingPunct="1">
              <a:defRPr sz="1200"/>
            </a:lvl1pPr>
          </a:lstStyle>
          <a:p>
            <a:fld id="{82C2915B-30BF-4AF5-9E49-AB3BCAA71505}" type="slidenum">
              <a:rPr lang="sl-SI" altLang="en-US"/>
              <a:pPr/>
              <a:t>‹#›</a:t>
            </a:fld>
            <a:endParaRPr lang="sl-SI" altLang="en-US"/>
          </a:p>
        </p:txBody>
      </p:sp>
    </p:spTree>
    <p:extLst>
      <p:ext uri="{BB962C8B-B14F-4D97-AF65-F5344CB8AC3E}">
        <p14:creationId xmlns:p14="http://schemas.microsoft.com/office/powerpoint/2010/main" val="18378530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a:lnSpc>
                <a:spcPct val="150000"/>
              </a:lnSpc>
              <a:buNone/>
            </a:pPr>
            <a:r>
              <a:rPr lang="sl-SI" dirty="0" smtClean="0"/>
              <a:t>Individualni</a:t>
            </a:r>
            <a:r>
              <a:rPr lang="sl-SI" baseline="0" dirty="0" smtClean="0"/>
              <a:t> učni načrt:</a:t>
            </a:r>
          </a:p>
          <a:p>
            <a:pPr>
              <a:lnSpc>
                <a:spcPct val="150000"/>
              </a:lnSpc>
              <a:buNone/>
            </a:pPr>
            <a:r>
              <a:rPr lang="sl-SI" dirty="0" smtClean="0"/>
              <a:t>Šola, delodajalec, dijak, zbornica se dogovorijo, kdaj bo vajeništvo potekalo in katere kompetence (znanje, veščine) bo vajene pridobil v podjetju.</a:t>
            </a:r>
            <a:endParaRPr lang="en-GB" dirty="0" smtClean="0"/>
          </a:p>
          <a:p>
            <a:endParaRPr lang="en-US" dirty="0" smtClean="0"/>
          </a:p>
          <a:p>
            <a:endParaRPr lang="en-US" dirty="0"/>
          </a:p>
        </p:txBody>
      </p:sp>
      <p:sp>
        <p:nvSpPr>
          <p:cNvPr id="4" name="Ograda številke diapozitiva 3"/>
          <p:cNvSpPr>
            <a:spLocks noGrp="1"/>
          </p:cNvSpPr>
          <p:nvPr>
            <p:ph type="sldNum" sz="quarter" idx="10"/>
          </p:nvPr>
        </p:nvSpPr>
        <p:spPr/>
        <p:txBody>
          <a:bodyPr/>
          <a:lstStyle/>
          <a:p>
            <a:fld id="{82C2915B-30BF-4AF5-9E49-AB3BCAA71505}" type="slidenum">
              <a:rPr lang="sl-SI" altLang="en-US" smtClean="0"/>
              <a:pPr/>
              <a:t>7</a:t>
            </a:fld>
            <a:endParaRPr lang="sl-SI" altLang="en-US"/>
          </a:p>
        </p:txBody>
      </p:sp>
    </p:spTree>
    <p:extLst>
      <p:ext uri="{BB962C8B-B14F-4D97-AF65-F5344CB8AC3E}">
        <p14:creationId xmlns:p14="http://schemas.microsoft.com/office/powerpoint/2010/main" val="4236633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82C2915B-30BF-4AF5-9E49-AB3BCAA71505}" type="slidenum">
              <a:rPr lang="sl-SI" altLang="en-US" smtClean="0"/>
              <a:pPr/>
              <a:t>8</a:t>
            </a:fld>
            <a:endParaRPr lang="sl-SI" altLang="en-US"/>
          </a:p>
        </p:txBody>
      </p:sp>
    </p:spTree>
    <p:extLst>
      <p:ext uri="{BB962C8B-B14F-4D97-AF65-F5344CB8AC3E}">
        <p14:creationId xmlns:p14="http://schemas.microsoft.com/office/powerpoint/2010/main" val="2717503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defTabSz="928848">
              <a:defRPr/>
            </a:pPr>
            <a:r>
              <a:rPr lang="sl-SI" dirty="0"/>
              <a:t>(3) Z globo od 200 do 3000 </a:t>
            </a:r>
            <a:r>
              <a:rPr lang="sl-SI" dirty="0" err="1"/>
              <a:t>eurov</a:t>
            </a:r>
            <a:r>
              <a:rPr lang="sl-SI" dirty="0"/>
              <a:t> se kaznuje za prekršek zbornica in z globo 40 do 600 </a:t>
            </a:r>
            <a:r>
              <a:rPr lang="sl-SI" dirty="0" err="1"/>
              <a:t>eurov</a:t>
            </a:r>
            <a:r>
              <a:rPr lang="sl-SI" dirty="0"/>
              <a:t> odgovorna oseba zbornice, če registrira pogodbo o vajeništvu, ki je v nasprotju s tem zakonom (16. člen).</a:t>
            </a:r>
            <a:endParaRPr lang="en-US" dirty="0"/>
          </a:p>
        </p:txBody>
      </p:sp>
      <p:sp>
        <p:nvSpPr>
          <p:cNvPr id="4" name="Ograda številke diapozitiva 3"/>
          <p:cNvSpPr>
            <a:spLocks noGrp="1"/>
          </p:cNvSpPr>
          <p:nvPr>
            <p:ph type="sldNum" sz="quarter" idx="10"/>
          </p:nvPr>
        </p:nvSpPr>
        <p:spPr/>
        <p:txBody>
          <a:bodyPr/>
          <a:lstStyle/>
          <a:p>
            <a:fld id="{82C2915B-30BF-4AF5-9E49-AB3BCAA71505}" type="slidenum">
              <a:rPr lang="sl-SI" altLang="en-US" smtClean="0"/>
              <a:pPr/>
              <a:t>9</a:t>
            </a:fld>
            <a:endParaRPr lang="sl-SI" altLang="en-US"/>
          </a:p>
        </p:txBody>
      </p:sp>
    </p:spTree>
    <p:extLst>
      <p:ext uri="{BB962C8B-B14F-4D97-AF65-F5344CB8AC3E}">
        <p14:creationId xmlns:p14="http://schemas.microsoft.com/office/powerpoint/2010/main" val="2509804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fontAlgn="base" hangingPunct="0"/>
            <a:r>
              <a:rPr lang="sl-SI" dirty="0"/>
              <a:t>Obveznosti delodajalca</a:t>
            </a:r>
            <a:endParaRPr lang="en-US" dirty="0"/>
          </a:p>
          <a:p>
            <a:pPr fontAlgn="base" hangingPunct="0"/>
            <a:r>
              <a:rPr lang="sl-SI" dirty="0"/>
              <a:t> </a:t>
            </a:r>
            <a:endParaRPr lang="en-US" dirty="0"/>
          </a:p>
          <a:p>
            <a:pPr fontAlgn="base" hangingPunct="0"/>
            <a:r>
              <a:rPr lang="sl-SI" dirty="0"/>
              <a:t>(1) Delodajalec mora v času, ko se vajenec praktično usposablja z delom: </a:t>
            </a:r>
            <a:endParaRPr lang="en-US" dirty="0"/>
          </a:p>
          <a:p>
            <a:pPr marL="232212" indent="-232212">
              <a:buFont typeface="+mj-lt"/>
              <a:buAutoNum type="arabicPeriod"/>
            </a:pPr>
            <a:r>
              <a:rPr lang="sl-SI" dirty="0"/>
              <a:t>vajencu skladno z izobraževalnim programom zagotoviti kakovostno praktično usposabljanje z delom na verificiranem vajeniškem učnem mestu,</a:t>
            </a:r>
            <a:endParaRPr lang="en-US" dirty="0"/>
          </a:p>
          <a:p>
            <a:pPr marL="232212" indent="-232212">
              <a:buFont typeface="+mj-lt"/>
              <a:buAutoNum type="arabicPeriod"/>
            </a:pPr>
            <a:r>
              <a:rPr lang="sl-SI" dirty="0"/>
              <a:t>vajencu omogočiti izpolnjevanje obveznosti po izobraževalnem programu v šoli,</a:t>
            </a:r>
            <a:endParaRPr lang="en-US" dirty="0"/>
          </a:p>
          <a:p>
            <a:pPr marL="232212" indent="-232212">
              <a:buFont typeface="+mj-lt"/>
              <a:buAutoNum type="arabicPeriod"/>
            </a:pPr>
            <a:r>
              <a:rPr lang="sl-SI" dirty="0"/>
              <a:t>vajencu v skladu s kolektivno pogodbo oziroma do 15. dne v mesecu za pretekli mesec na transakcijski račun vajenca, odprt v Republiki Sloveniji, izplačevati vajeniško nagrado, določeno s tem zakonom,</a:t>
            </a:r>
            <a:endParaRPr lang="en-US" dirty="0"/>
          </a:p>
          <a:p>
            <a:pPr marL="232212" indent="-232212">
              <a:buFont typeface="+mj-lt"/>
              <a:buAutoNum type="arabicPeriod"/>
            </a:pPr>
            <a:r>
              <a:rPr lang="sl-SI" dirty="0"/>
              <a:t>vajencu zagotavljati varno in zdravo delo v skladu s predpisi,</a:t>
            </a:r>
            <a:endParaRPr lang="en-US" dirty="0"/>
          </a:p>
          <a:p>
            <a:pPr marL="232212" indent="-232212">
              <a:buFont typeface="+mj-lt"/>
              <a:buAutoNum type="arabicPeriod"/>
            </a:pPr>
            <a:r>
              <a:rPr lang="sl-SI" dirty="0"/>
              <a:t>varovati in spoštovati vajenčevo osebnost ter upoštevati in ščititi vajenčevo zasebnost,</a:t>
            </a:r>
            <a:endParaRPr lang="en-US" dirty="0"/>
          </a:p>
          <a:p>
            <a:pPr marL="232212" indent="-232212">
              <a:buFont typeface="+mj-lt"/>
              <a:buAutoNum type="arabicPeriod"/>
            </a:pPr>
            <a:r>
              <a:rPr lang="sl-SI" dirty="0"/>
              <a:t>vajencu poleg počitnic v skladu s šolskim koledarjem omogočiti še najmanj šest prostih delovnih dni za pripravo na zaključni izpit,</a:t>
            </a:r>
            <a:endParaRPr lang="en-US" dirty="0"/>
          </a:p>
          <a:p>
            <a:pPr marL="232212" indent="-232212">
              <a:buFont typeface="+mj-lt"/>
              <a:buAutoNum type="arabicPeriod"/>
            </a:pPr>
            <a:r>
              <a:rPr lang="sl-SI" dirty="0"/>
              <a:t>vajencu nalagati le dela, ki so določena v izobraževalnem programu za dosego učnih ciljev na praktičnem usposabljanju z delom, </a:t>
            </a:r>
            <a:endParaRPr lang="en-US" dirty="0"/>
          </a:p>
          <a:p>
            <a:pPr marL="232212" indent="-232212">
              <a:buFont typeface="+mj-lt"/>
              <a:buAutoNum type="arabicPeriod"/>
            </a:pPr>
            <a:r>
              <a:rPr lang="sl-SI" dirty="0"/>
              <a:t>voditi evidence na področju dela in socialne varnosti v skladu z zakonom, </a:t>
            </a:r>
            <a:endParaRPr lang="en-US" dirty="0"/>
          </a:p>
          <a:p>
            <a:pPr marL="232212" indent="-232212">
              <a:buFont typeface="+mj-lt"/>
              <a:buAutoNum type="arabicPeriod"/>
            </a:pPr>
            <a:r>
              <a:rPr lang="sl-SI" dirty="0"/>
              <a:t>zagotoviti zdravstvene preglede, ki ustrezajo tveganjem za varnost in zdravje pri delu,</a:t>
            </a:r>
            <a:endParaRPr lang="en-US" dirty="0"/>
          </a:p>
          <a:p>
            <a:pPr marL="232212" indent="-232212">
              <a:buFont typeface="+mj-lt"/>
              <a:buAutoNum type="arabicPeriod"/>
            </a:pPr>
            <a:r>
              <a:rPr lang="sl-SI" dirty="0"/>
              <a:t>imeti registrirano vajeniško pogodbo pri pristojni zbornici, </a:t>
            </a:r>
            <a:endParaRPr lang="en-US" dirty="0"/>
          </a:p>
          <a:p>
            <a:pPr marL="232212" indent="-232212">
              <a:buFont typeface="+mj-lt"/>
              <a:buAutoNum type="arabicPeriod"/>
            </a:pPr>
            <a:r>
              <a:rPr lang="sl-SI" dirty="0"/>
              <a:t>izpolnjevati druge s pogodbo o vajeništvu dogovorjene obveznosti. </a:t>
            </a:r>
            <a:endParaRPr lang="en-US" dirty="0"/>
          </a:p>
          <a:p>
            <a:pPr fontAlgn="base" hangingPunct="0"/>
            <a:r>
              <a:rPr lang="sl-SI" dirty="0"/>
              <a:t> </a:t>
            </a:r>
            <a:endParaRPr lang="en-US" dirty="0"/>
          </a:p>
          <a:p>
            <a:pPr fontAlgn="base" hangingPunct="0"/>
            <a:r>
              <a:rPr lang="sl-SI" dirty="0"/>
              <a:t>(2) Delodajalec mora vajencu omogočiti, da se seznani z vsebino kolektivne pogodbe, ki zavezuje delodajalca, oziroma splošnega akta, ki določa njegove pravice, obveznosti in odgovornosti. V ta namen mora biti kolektivna pogodba, ki zavezuje delodajalca, oziroma splošni akt vedno na razpolago na dostopnem mestu, na katerem se lahko vajenec brez nadzora seznani z vsebino kolektivne pogodbe, ki zavezuje delodajalca, oziroma splošnega akta. Če delodajalca ne zavezuje kolektivna pogodba dejavnosti, ki bi urejala njegove obveznosti do vajenca, se za te obveznosti uporablja kolektivna pogodba, ki velja za negospodarske dejavnosti. </a:t>
            </a:r>
            <a:endParaRPr lang="en-US" dirty="0"/>
          </a:p>
          <a:p>
            <a:pPr fontAlgn="base" hangingPunct="0"/>
            <a:r>
              <a:rPr lang="sl-SI" dirty="0"/>
              <a:t> </a:t>
            </a:r>
            <a:endParaRPr lang="en-US" dirty="0"/>
          </a:p>
          <a:p>
            <a:pPr fontAlgn="base" hangingPunct="0"/>
            <a:r>
              <a:rPr lang="sl-SI" dirty="0"/>
              <a:t>(3) Glede prepovedi nadlegovanja in trpinčenja na vajeniškem učnem mestu, prepovedi diskriminacije in varovanja dostojanstva vajenca pri praktičnem usposabljanju z delom se uporabljajo določbe zakona, ki ureja delovna razmerja.</a:t>
            </a:r>
            <a:endParaRPr lang="en-US" dirty="0"/>
          </a:p>
          <a:p>
            <a:endParaRPr lang="en-US" dirty="0"/>
          </a:p>
        </p:txBody>
      </p:sp>
      <p:sp>
        <p:nvSpPr>
          <p:cNvPr id="4" name="Ograda številke diapozitiva 3"/>
          <p:cNvSpPr>
            <a:spLocks noGrp="1"/>
          </p:cNvSpPr>
          <p:nvPr>
            <p:ph type="sldNum" sz="quarter" idx="10"/>
          </p:nvPr>
        </p:nvSpPr>
        <p:spPr/>
        <p:txBody>
          <a:bodyPr/>
          <a:lstStyle/>
          <a:p>
            <a:fld id="{82C2915B-30BF-4AF5-9E49-AB3BCAA71505}" type="slidenum">
              <a:rPr lang="sl-SI" altLang="en-US" smtClean="0"/>
              <a:pPr/>
              <a:t>15</a:t>
            </a:fld>
            <a:endParaRPr lang="sl-SI" altLang="en-US"/>
          </a:p>
        </p:txBody>
      </p:sp>
    </p:spTree>
    <p:extLst>
      <p:ext uri="{BB962C8B-B14F-4D97-AF65-F5344CB8AC3E}">
        <p14:creationId xmlns:p14="http://schemas.microsoft.com/office/powerpoint/2010/main" val="1188841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US" dirty="0"/>
          </a:p>
        </p:txBody>
      </p:sp>
      <p:sp>
        <p:nvSpPr>
          <p:cNvPr id="4" name="Ograda številke diapozitiva 3"/>
          <p:cNvSpPr>
            <a:spLocks noGrp="1"/>
          </p:cNvSpPr>
          <p:nvPr>
            <p:ph type="sldNum" sz="quarter" idx="10"/>
          </p:nvPr>
        </p:nvSpPr>
        <p:spPr/>
        <p:txBody>
          <a:bodyPr/>
          <a:lstStyle/>
          <a:p>
            <a:fld id="{82C2915B-30BF-4AF5-9E49-AB3BCAA71505}" type="slidenum">
              <a:rPr lang="sl-SI" altLang="en-US" smtClean="0"/>
              <a:pPr/>
              <a:t>16</a:t>
            </a:fld>
            <a:endParaRPr lang="sl-SI" altLang="en-US"/>
          </a:p>
        </p:txBody>
      </p:sp>
    </p:spTree>
    <p:extLst>
      <p:ext uri="{BB962C8B-B14F-4D97-AF65-F5344CB8AC3E}">
        <p14:creationId xmlns:p14="http://schemas.microsoft.com/office/powerpoint/2010/main" val="1374925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l-SI" sz="1200" kern="0" dirty="0" smtClean="0">
                <a:solidFill>
                  <a:srgbClr val="606060"/>
                </a:solidFill>
                <a:latin typeface="+mn-lt"/>
              </a:rPr>
              <a:t>Financiranje dela zbornic še ni urejeno. Poskusno uvajanje bo priložnost, da se tudi delo na GZS organizira in ovrednoti. </a:t>
            </a:r>
            <a:endParaRPr lang="en-GB" sz="1200" kern="0" dirty="0" smtClean="0">
              <a:solidFill>
                <a:srgbClr val="606060"/>
              </a:solidFill>
              <a:latin typeface="+mn-lt"/>
            </a:endParaRPr>
          </a:p>
          <a:p>
            <a:endParaRPr lang="sl-SI" dirty="0" smtClean="0"/>
          </a:p>
          <a:p>
            <a:pPr rtl="0" eaLnBrk="1" fontAlgn="t" latinLnBrk="0" hangingPunct="1"/>
            <a:r>
              <a:rPr lang="sl-SI" sz="1200" b="0" i="0" u="none" strike="noStrike" kern="1200" dirty="0" smtClean="0">
                <a:solidFill>
                  <a:schemeClr val="tx1"/>
                </a:solidFill>
                <a:latin typeface="+mn-lt"/>
                <a:ea typeface="+mn-ea"/>
                <a:cs typeface="+mn-cs"/>
              </a:rPr>
              <a:t>NAGRADA</a:t>
            </a:r>
            <a:endParaRPr lang="en-GB" sz="1200" b="0" i="0" u="none" strike="noStrike" kern="1200" dirty="0" smtClean="0">
              <a:solidFill>
                <a:schemeClr val="tx1"/>
              </a:solidFill>
              <a:latin typeface="+mn-lt"/>
              <a:ea typeface="+mn-ea"/>
              <a:cs typeface="+mn-cs"/>
            </a:endParaRPr>
          </a:p>
          <a:p>
            <a:pPr rtl="0" eaLnBrk="1" fontAlgn="t" latinLnBrk="0" hangingPunct="1"/>
            <a:r>
              <a:rPr lang="sl-SI" sz="1200" b="0" i="0" u="none" strike="noStrike" kern="1200" dirty="0" smtClean="0">
                <a:solidFill>
                  <a:schemeClr val="tx1"/>
                </a:solidFill>
                <a:latin typeface="+mn-lt"/>
                <a:ea typeface="+mn-ea"/>
                <a:cs typeface="+mn-cs"/>
              </a:rPr>
              <a:t>DO 2000 €  MIZŠ ZA 56 TEDNOV V TREH</a:t>
            </a:r>
            <a:r>
              <a:rPr lang="sl-SI" sz="1200" b="0" i="0" u="none" strike="noStrike" kern="1200" baseline="0" dirty="0" smtClean="0">
                <a:solidFill>
                  <a:schemeClr val="tx1"/>
                </a:solidFill>
                <a:latin typeface="+mn-lt"/>
                <a:ea typeface="+mn-ea"/>
                <a:cs typeface="+mn-cs"/>
              </a:rPr>
              <a:t> LETIH</a:t>
            </a:r>
            <a:endParaRPr lang="en-GB" sz="1200" b="0" i="0" u="none" strike="noStrike" kern="1200" dirty="0" smtClean="0">
              <a:solidFill>
                <a:schemeClr val="tx1"/>
              </a:solidFill>
              <a:latin typeface="+mn-lt"/>
              <a:ea typeface="+mn-ea"/>
              <a:cs typeface="+mn-cs"/>
            </a:endParaRPr>
          </a:p>
          <a:p>
            <a:endParaRPr lang="en-US" dirty="0"/>
          </a:p>
        </p:txBody>
      </p:sp>
      <p:sp>
        <p:nvSpPr>
          <p:cNvPr id="4" name="Ograda številke diapozitiva 3"/>
          <p:cNvSpPr>
            <a:spLocks noGrp="1"/>
          </p:cNvSpPr>
          <p:nvPr>
            <p:ph type="sldNum" sz="quarter" idx="10"/>
          </p:nvPr>
        </p:nvSpPr>
        <p:spPr/>
        <p:txBody>
          <a:bodyPr/>
          <a:lstStyle/>
          <a:p>
            <a:fld id="{82C2915B-30BF-4AF5-9E49-AB3BCAA71505}" type="slidenum">
              <a:rPr lang="sl-SI" altLang="en-US" smtClean="0"/>
              <a:pPr/>
              <a:t>17</a:t>
            </a:fld>
            <a:endParaRPr lang="sl-SI" altLang="en-US"/>
          </a:p>
        </p:txBody>
      </p:sp>
    </p:spTree>
    <p:extLst>
      <p:ext uri="{BB962C8B-B14F-4D97-AF65-F5344CB8AC3E}">
        <p14:creationId xmlns:p14="http://schemas.microsoft.com/office/powerpoint/2010/main" val="2736171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slovni diapozitiv">
    <p:spTree>
      <p:nvGrpSpPr>
        <p:cNvPr id="1" name=""/>
        <p:cNvGrpSpPr/>
        <p:nvPr/>
      </p:nvGrpSpPr>
      <p:grpSpPr>
        <a:xfrm>
          <a:off x="0" y="0"/>
          <a:ext cx="0" cy="0"/>
          <a:chOff x="0" y="0"/>
          <a:chExt cx="0" cy="0"/>
        </a:xfrm>
      </p:grpSpPr>
      <p:sp>
        <p:nvSpPr>
          <p:cNvPr id="2" name="Rectangle 5"/>
          <p:cNvSpPr>
            <a:spLocks noChangeArrowheads="1"/>
          </p:cNvSpPr>
          <p:nvPr/>
        </p:nvSpPr>
        <p:spPr bwMode="auto">
          <a:xfrm>
            <a:off x="-3175" y="3429000"/>
            <a:ext cx="9144000" cy="342900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sl-SI" altLang="sl-SI" smtClean="0"/>
          </a:p>
        </p:txBody>
      </p:sp>
      <p:pic>
        <p:nvPicPr>
          <p:cNvPr id="3" name="Slika 9"/>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288" y="404813"/>
            <a:ext cx="1439862"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1964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p:cNvSpPr>
            <a:spLocks noGrp="1" noChangeArrowheads="1"/>
          </p:cNvSpPr>
          <p:nvPr>
            <p:ph type="sldNum" sz="quarter" idx="12"/>
          </p:nvPr>
        </p:nvSpPr>
        <p:spPr>
          <a:ln/>
        </p:spPr>
        <p:txBody>
          <a:bodyPr/>
          <a:lstStyle>
            <a:lvl1pPr>
              <a:defRPr/>
            </a:lvl1pPr>
          </a:lstStyle>
          <a:p>
            <a:fld id="{48985EA3-69B7-460A-A52A-316277B55183}" type="slidenum">
              <a:rPr lang="sl-SI" altLang="sl-SI"/>
              <a:pPr/>
              <a:t>‹#›</a:t>
            </a:fld>
            <a:endParaRPr lang="sl-SI" altLang="sl-SI"/>
          </a:p>
        </p:txBody>
      </p:sp>
    </p:spTree>
    <p:extLst>
      <p:ext uri="{BB962C8B-B14F-4D97-AF65-F5344CB8AC3E}">
        <p14:creationId xmlns:p14="http://schemas.microsoft.com/office/powerpoint/2010/main" val="340785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7129463" y="115888"/>
            <a:ext cx="1763712" cy="6408737"/>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1835150" y="115888"/>
            <a:ext cx="5141913" cy="640873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p:cNvSpPr>
            <a:spLocks noGrp="1" noChangeArrowheads="1"/>
          </p:cNvSpPr>
          <p:nvPr>
            <p:ph type="sldNum" sz="quarter" idx="12"/>
          </p:nvPr>
        </p:nvSpPr>
        <p:spPr>
          <a:ln/>
        </p:spPr>
        <p:txBody>
          <a:bodyPr/>
          <a:lstStyle>
            <a:lvl1pPr>
              <a:defRPr/>
            </a:lvl1pPr>
          </a:lstStyle>
          <a:p>
            <a:fld id="{237B8216-DDC4-4E05-86D2-73BF4995196F}" type="slidenum">
              <a:rPr lang="sl-SI" altLang="sl-SI"/>
              <a:pPr/>
              <a:t>‹#›</a:t>
            </a:fld>
            <a:endParaRPr lang="sl-SI" altLang="sl-SI"/>
          </a:p>
        </p:txBody>
      </p:sp>
    </p:spTree>
    <p:extLst>
      <p:ext uri="{BB962C8B-B14F-4D97-AF65-F5344CB8AC3E}">
        <p14:creationId xmlns:p14="http://schemas.microsoft.com/office/powerpoint/2010/main" val="2797508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251520" y="115888"/>
            <a:ext cx="8641655" cy="649287"/>
          </a:xfrm>
        </p:spPr>
        <p:txBody>
          <a:bodyPr/>
          <a:lstStyle/>
          <a:p>
            <a:r>
              <a:rPr lang="sl-SI" smtClean="0"/>
              <a:t>Uredite slog naslova matrice</a:t>
            </a:r>
            <a:endParaRPr lang="sl-SI"/>
          </a:p>
        </p:txBody>
      </p:sp>
      <p:sp>
        <p:nvSpPr>
          <p:cNvPr id="3" name="Označba mesta vsebine 2"/>
          <p:cNvSpPr>
            <a:spLocks noGrp="1"/>
          </p:cNvSpPr>
          <p:nvPr>
            <p:ph idx="1"/>
          </p:nvPr>
        </p:nvSpPr>
        <p:spPr>
          <a:xfrm>
            <a:off x="251520" y="1052513"/>
            <a:ext cx="8641655" cy="497626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p:cNvSpPr>
            <a:spLocks noGrp="1" noChangeArrowheads="1"/>
          </p:cNvSpPr>
          <p:nvPr>
            <p:ph type="sldNum" sz="quarter" idx="12"/>
          </p:nvPr>
        </p:nvSpPr>
        <p:spPr>
          <a:ln/>
        </p:spPr>
        <p:txBody>
          <a:bodyPr/>
          <a:lstStyle>
            <a:lvl1pPr>
              <a:defRPr/>
            </a:lvl1pPr>
          </a:lstStyle>
          <a:p>
            <a:fld id="{EE3F3966-7DB7-4805-83A4-E854597D5459}" type="slidenum">
              <a:rPr lang="sl-SI" altLang="sl-SI"/>
              <a:pPr/>
              <a:t>‹#›</a:t>
            </a:fld>
            <a:endParaRPr lang="sl-SI" altLang="sl-SI"/>
          </a:p>
        </p:txBody>
      </p:sp>
    </p:spTree>
    <p:extLst>
      <p:ext uri="{BB962C8B-B14F-4D97-AF65-F5344CB8AC3E}">
        <p14:creationId xmlns:p14="http://schemas.microsoft.com/office/powerpoint/2010/main" val="2327317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1835150" y="1709738"/>
            <a:ext cx="6675438"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1835150" y="4589463"/>
            <a:ext cx="667543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smtClean="0"/>
              <a:t>Uredite sloge besedila matrice</a:t>
            </a:r>
          </a:p>
        </p:txBody>
      </p:sp>
      <p:sp>
        <p:nvSpPr>
          <p:cNvPr id="4"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p:cNvSpPr>
            <a:spLocks noGrp="1" noChangeArrowheads="1"/>
          </p:cNvSpPr>
          <p:nvPr>
            <p:ph type="sldNum" sz="quarter" idx="12"/>
          </p:nvPr>
        </p:nvSpPr>
        <p:spPr>
          <a:ln/>
        </p:spPr>
        <p:txBody>
          <a:bodyPr/>
          <a:lstStyle>
            <a:lvl1pPr>
              <a:defRPr/>
            </a:lvl1pPr>
          </a:lstStyle>
          <a:p>
            <a:fld id="{39D16D63-79BD-474C-BB54-D8B332E19615}" type="slidenum">
              <a:rPr lang="sl-SI" altLang="sl-SI"/>
              <a:pPr/>
              <a:t>‹#›</a:t>
            </a:fld>
            <a:endParaRPr lang="sl-SI" altLang="sl-SI"/>
          </a:p>
        </p:txBody>
      </p:sp>
    </p:spTree>
    <p:extLst>
      <p:ext uri="{BB962C8B-B14F-4D97-AF65-F5344CB8AC3E}">
        <p14:creationId xmlns:p14="http://schemas.microsoft.com/office/powerpoint/2010/main" val="4146787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251520" y="1052513"/>
            <a:ext cx="4176464" cy="4896767"/>
          </a:xfrm>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4" name="Označba mesta vsebine 3"/>
          <p:cNvSpPr>
            <a:spLocks noGrp="1"/>
          </p:cNvSpPr>
          <p:nvPr>
            <p:ph sz="half" idx="2"/>
          </p:nvPr>
        </p:nvSpPr>
        <p:spPr>
          <a:xfrm>
            <a:off x="4788024" y="1052513"/>
            <a:ext cx="4105151" cy="4896767"/>
          </a:xfrm>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5"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p:cNvSpPr>
            <a:spLocks noGrp="1" noChangeArrowheads="1"/>
          </p:cNvSpPr>
          <p:nvPr>
            <p:ph type="sldNum" sz="quarter" idx="12"/>
          </p:nvPr>
        </p:nvSpPr>
        <p:spPr>
          <a:ln/>
        </p:spPr>
        <p:txBody>
          <a:bodyPr/>
          <a:lstStyle>
            <a:lvl1pPr>
              <a:defRPr/>
            </a:lvl1pPr>
          </a:lstStyle>
          <a:p>
            <a:fld id="{785526E8-5944-491A-B016-CB64611A521E}" type="slidenum">
              <a:rPr lang="sl-SI" altLang="sl-SI"/>
              <a:pPr/>
              <a:t>‹#›</a:t>
            </a:fld>
            <a:endParaRPr lang="sl-SI" altLang="sl-SI"/>
          </a:p>
        </p:txBody>
      </p:sp>
    </p:spTree>
    <p:extLst>
      <p:ext uri="{BB962C8B-B14F-4D97-AF65-F5344CB8AC3E}">
        <p14:creationId xmlns:p14="http://schemas.microsoft.com/office/powerpoint/2010/main" val="104473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251521" y="365125"/>
            <a:ext cx="8641653" cy="1325563"/>
          </a:xfrm>
        </p:spPr>
        <p:txBody>
          <a:bodyPr/>
          <a:lstStyle/>
          <a:p>
            <a:r>
              <a:rPr lang="sl-SI" dirty="0" smtClean="0"/>
              <a:t>Uredite slog naslova matrice</a:t>
            </a:r>
            <a:endParaRPr lang="sl-SI" dirty="0"/>
          </a:p>
        </p:txBody>
      </p:sp>
      <p:sp>
        <p:nvSpPr>
          <p:cNvPr id="3" name="Označba mesta besedila 2"/>
          <p:cNvSpPr>
            <a:spLocks noGrp="1"/>
          </p:cNvSpPr>
          <p:nvPr>
            <p:ph type="body" idx="1"/>
          </p:nvPr>
        </p:nvSpPr>
        <p:spPr>
          <a:xfrm>
            <a:off x="251521" y="1681163"/>
            <a:ext cx="41764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Uredite sloge besedila matrice</a:t>
            </a:r>
          </a:p>
        </p:txBody>
      </p:sp>
      <p:sp>
        <p:nvSpPr>
          <p:cNvPr id="4" name="Označba mesta vsebine 3"/>
          <p:cNvSpPr>
            <a:spLocks noGrp="1"/>
          </p:cNvSpPr>
          <p:nvPr>
            <p:ph sz="half" idx="2"/>
          </p:nvPr>
        </p:nvSpPr>
        <p:spPr>
          <a:xfrm>
            <a:off x="251521" y="2505075"/>
            <a:ext cx="4176463" cy="3516213"/>
          </a:xfrm>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5" name="Označba mesta besedila 4"/>
          <p:cNvSpPr>
            <a:spLocks noGrp="1"/>
          </p:cNvSpPr>
          <p:nvPr>
            <p:ph type="body" sz="quarter" idx="3"/>
          </p:nvPr>
        </p:nvSpPr>
        <p:spPr>
          <a:xfrm>
            <a:off x="4788024" y="1681163"/>
            <a:ext cx="41051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Uredite sloge besedila matrice</a:t>
            </a:r>
          </a:p>
        </p:txBody>
      </p:sp>
      <p:sp>
        <p:nvSpPr>
          <p:cNvPr id="6" name="Označba mesta vsebine 5"/>
          <p:cNvSpPr>
            <a:spLocks noGrp="1"/>
          </p:cNvSpPr>
          <p:nvPr>
            <p:ph sz="quarter" idx="4"/>
          </p:nvPr>
        </p:nvSpPr>
        <p:spPr>
          <a:xfrm>
            <a:off x="4788024" y="2505075"/>
            <a:ext cx="4105150" cy="3516213"/>
          </a:xfrm>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7"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8"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9" name="Rectangle 6"/>
          <p:cNvSpPr>
            <a:spLocks noGrp="1" noChangeArrowheads="1"/>
          </p:cNvSpPr>
          <p:nvPr>
            <p:ph type="sldNum" sz="quarter" idx="12"/>
          </p:nvPr>
        </p:nvSpPr>
        <p:spPr>
          <a:ln/>
        </p:spPr>
        <p:txBody>
          <a:bodyPr/>
          <a:lstStyle>
            <a:lvl1pPr>
              <a:defRPr/>
            </a:lvl1pPr>
          </a:lstStyle>
          <a:p>
            <a:fld id="{B65D6636-AB22-405F-88DD-90DB5561715C}" type="slidenum">
              <a:rPr lang="sl-SI" altLang="sl-SI"/>
              <a:pPr/>
              <a:t>‹#›</a:t>
            </a:fld>
            <a:endParaRPr lang="sl-SI" altLang="sl-SI"/>
          </a:p>
        </p:txBody>
      </p:sp>
    </p:spTree>
    <p:extLst>
      <p:ext uri="{BB962C8B-B14F-4D97-AF65-F5344CB8AC3E}">
        <p14:creationId xmlns:p14="http://schemas.microsoft.com/office/powerpoint/2010/main" val="2607574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Rectangle 5"/>
          <p:cNvSpPr>
            <a:spLocks noChangeArrowheads="1"/>
          </p:cNvSpPr>
          <p:nvPr userDrawn="1"/>
        </p:nvSpPr>
        <p:spPr bwMode="auto">
          <a:xfrm>
            <a:off x="-3175" y="0"/>
            <a:ext cx="9144000" cy="1268413"/>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sl-SI" altLang="sl-SI" smtClean="0"/>
          </a:p>
        </p:txBody>
      </p:sp>
      <p:sp>
        <p:nvSpPr>
          <p:cNvPr id="2" name="Naslov 1"/>
          <p:cNvSpPr>
            <a:spLocks noGrp="1"/>
          </p:cNvSpPr>
          <p:nvPr>
            <p:ph type="title"/>
          </p:nvPr>
        </p:nvSpPr>
        <p:spPr>
          <a:xfrm>
            <a:off x="251520" y="115888"/>
            <a:ext cx="8641655" cy="1080864"/>
          </a:xfrm>
        </p:spPr>
        <p:txBody>
          <a:bodyPr/>
          <a:lstStyle>
            <a:lvl1pPr algn="ctr">
              <a:defRPr>
                <a:solidFill>
                  <a:schemeClr val="bg1"/>
                </a:solidFill>
              </a:defRPr>
            </a:lvl1pPr>
          </a:lstStyle>
          <a:p>
            <a:r>
              <a:rPr lang="sl-SI" dirty="0" smtClean="0"/>
              <a:t>Uredite slog naslova matrice</a:t>
            </a:r>
            <a:endParaRPr lang="sl-SI" dirty="0"/>
          </a:p>
        </p:txBody>
      </p:sp>
      <p:sp>
        <p:nvSpPr>
          <p:cNvPr id="4" name="Označba mesta datuma 2"/>
          <p:cNvSpPr>
            <a:spLocks noGrp="1"/>
          </p:cNvSpPr>
          <p:nvPr>
            <p:ph type="dt" sz="half" idx="10"/>
          </p:nvPr>
        </p:nvSpPr>
        <p:spPr/>
        <p:txBody>
          <a:bodyPr/>
          <a:lstStyle>
            <a:lvl1pPr>
              <a:defRPr/>
            </a:lvl1pPr>
          </a:lstStyle>
          <a:p>
            <a:pPr>
              <a:defRPr/>
            </a:pPr>
            <a:endParaRPr lang="sl-SI" altLang="sl-SI"/>
          </a:p>
        </p:txBody>
      </p:sp>
      <p:sp>
        <p:nvSpPr>
          <p:cNvPr id="5" name="Označba mesta noge 3"/>
          <p:cNvSpPr>
            <a:spLocks noGrp="1"/>
          </p:cNvSpPr>
          <p:nvPr>
            <p:ph type="ftr" sz="quarter" idx="11"/>
          </p:nvPr>
        </p:nvSpPr>
        <p:spPr/>
        <p:txBody>
          <a:bodyPr/>
          <a:lstStyle>
            <a:lvl1pPr>
              <a:defRPr/>
            </a:lvl1pPr>
          </a:lstStyle>
          <a:p>
            <a:pPr>
              <a:defRPr/>
            </a:pPr>
            <a:endParaRPr lang="sl-SI" altLang="sl-SI"/>
          </a:p>
        </p:txBody>
      </p:sp>
      <p:sp>
        <p:nvSpPr>
          <p:cNvPr id="6" name="Označba mesta številke diapozitiva 4"/>
          <p:cNvSpPr>
            <a:spLocks noGrp="1"/>
          </p:cNvSpPr>
          <p:nvPr>
            <p:ph type="sldNum" sz="quarter" idx="12"/>
          </p:nvPr>
        </p:nvSpPr>
        <p:spPr/>
        <p:txBody>
          <a:bodyPr/>
          <a:lstStyle>
            <a:lvl1pPr>
              <a:defRPr/>
            </a:lvl1pPr>
          </a:lstStyle>
          <a:p>
            <a:fld id="{6552C1CB-E70E-4ECF-BF0E-CB0F14E3DA48}" type="slidenum">
              <a:rPr lang="sl-SI" altLang="sl-SI"/>
              <a:pPr/>
              <a:t>‹#›</a:t>
            </a:fld>
            <a:endParaRPr lang="sl-SI" altLang="sl-SI"/>
          </a:p>
        </p:txBody>
      </p:sp>
    </p:spTree>
    <p:extLst>
      <p:ext uri="{BB962C8B-B14F-4D97-AF65-F5344CB8AC3E}">
        <p14:creationId xmlns:p14="http://schemas.microsoft.com/office/powerpoint/2010/main" val="107217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azen">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3175" y="0"/>
            <a:ext cx="9144000" cy="685800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sl-SI" altLang="sl-SI" smtClean="0"/>
          </a:p>
        </p:txBody>
      </p:sp>
      <p:sp>
        <p:nvSpPr>
          <p:cNvPr id="7" name="Naslov 1"/>
          <p:cNvSpPr>
            <a:spLocks noGrp="1"/>
          </p:cNvSpPr>
          <p:nvPr>
            <p:ph type="title"/>
          </p:nvPr>
        </p:nvSpPr>
        <p:spPr>
          <a:xfrm>
            <a:off x="1835150" y="1709738"/>
            <a:ext cx="6675438" cy="2852737"/>
          </a:xfrm>
        </p:spPr>
        <p:txBody>
          <a:bodyPr anchor="b"/>
          <a:lstStyle>
            <a:lvl1pPr>
              <a:defRPr sz="6000">
                <a:solidFill>
                  <a:schemeClr val="bg1"/>
                </a:solidFill>
              </a:defRPr>
            </a:lvl1pPr>
          </a:lstStyle>
          <a:p>
            <a:r>
              <a:rPr lang="sl-SI" dirty="0" smtClean="0"/>
              <a:t>Uredite slog naslova matrice</a:t>
            </a:r>
            <a:endParaRPr lang="sl-SI" dirty="0"/>
          </a:p>
        </p:txBody>
      </p:sp>
      <p:sp>
        <p:nvSpPr>
          <p:cNvPr id="8" name="Označba mesta besedila 2"/>
          <p:cNvSpPr>
            <a:spLocks noGrp="1"/>
          </p:cNvSpPr>
          <p:nvPr>
            <p:ph type="body" idx="1"/>
          </p:nvPr>
        </p:nvSpPr>
        <p:spPr>
          <a:xfrm>
            <a:off x="1835150" y="4589463"/>
            <a:ext cx="6675438" cy="1500187"/>
          </a:xfrm>
        </p:spPr>
        <p:txBody>
          <a:bodyPr/>
          <a:lstStyle>
            <a:lvl1pPr marL="0" indent="0">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dirty="0" smtClean="0"/>
              <a:t>Uredite sloge besedila matrice</a:t>
            </a:r>
          </a:p>
        </p:txBody>
      </p:sp>
      <p:sp>
        <p:nvSpPr>
          <p:cNvPr id="5" name="Označba mesta datuma 1"/>
          <p:cNvSpPr>
            <a:spLocks noGrp="1"/>
          </p:cNvSpPr>
          <p:nvPr>
            <p:ph type="dt" sz="half" idx="10"/>
          </p:nvPr>
        </p:nvSpPr>
        <p:spPr/>
        <p:txBody>
          <a:bodyPr/>
          <a:lstStyle>
            <a:lvl1pPr>
              <a:defRPr/>
            </a:lvl1pPr>
          </a:lstStyle>
          <a:p>
            <a:pPr>
              <a:defRPr/>
            </a:pPr>
            <a:endParaRPr lang="sl-SI" altLang="sl-SI"/>
          </a:p>
        </p:txBody>
      </p:sp>
      <p:sp>
        <p:nvSpPr>
          <p:cNvPr id="6" name="Označba mesta noge 2"/>
          <p:cNvSpPr>
            <a:spLocks noGrp="1"/>
          </p:cNvSpPr>
          <p:nvPr>
            <p:ph type="ftr" sz="quarter" idx="11"/>
          </p:nvPr>
        </p:nvSpPr>
        <p:spPr/>
        <p:txBody>
          <a:bodyPr/>
          <a:lstStyle>
            <a:lvl1pPr>
              <a:defRPr/>
            </a:lvl1pPr>
          </a:lstStyle>
          <a:p>
            <a:pPr>
              <a:defRPr/>
            </a:pPr>
            <a:endParaRPr lang="sl-SI" altLang="sl-SI"/>
          </a:p>
        </p:txBody>
      </p:sp>
      <p:sp>
        <p:nvSpPr>
          <p:cNvPr id="9" name="Označba mesta številke diapozitiva 3"/>
          <p:cNvSpPr>
            <a:spLocks noGrp="1"/>
          </p:cNvSpPr>
          <p:nvPr>
            <p:ph type="sldNum" sz="quarter" idx="12"/>
          </p:nvPr>
        </p:nvSpPr>
        <p:spPr/>
        <p:txBody>
          <a:bodyPr/>
          <a:lstStyle>
            <a:lvl1pPr>
              <a:defRPr/>
            </a:lvl1pPr>
          </a:lstStyle>
          <a:p>
            <a:fld id="{299B4143-5CC3-463C-8688-0BA4FA0261B3}" type="slidenum">
              <a:rPr lang="sl-SI" altLang="sl-SI"/>
              <a:pPr/>
              <a:t>‹#›</a:t>
            </a:fld>
            <a:endParaRPr lang="sl-SI" altLang="sl-SI"/>
          </a:p>
        </p:txBody>
      </p:sp>
    </p:spTree>
    <p:extLst>
      <p:ext uri="{BB962C8B-B14F-4D97-AF65-F5344CB8AC3E}">
        <p14:creationId xmlns:p14="http://schemas.microsoft.com/office/powerpoint/2010/main" val="2440125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p:cNvSpPr>
            <a:spLocks noGrp="1" noChangeArrowheads="1"/>
          </p:cNvSpPr>
          <p:nvPr>
            <p:ph type="sldNum" sz="quarter" idx="12"/>
          </p:nvPr>
        </p:nvSpPr>
        <p:spPr>
          <a:ln/>
        </p:spPr>
        <p:txBody>
          <a:bodyPr/>
          <a:lstStyle>
            <a:lvl1pPr>
              <a:defRPr/>
            </a:lvl1pPr>
          </a:lstStyle>
          <a:p>
            <a:fld id="{978F9D4C-E269-43A2-B5C0-781191C365F4}" type="slidenum">
              <a:rPr lang="sl-SI" altLang="sl-SI"/>
              <a:pPr/>
              <a:t>‹#›</a:t>
            </a:fld>
            <a:endParaRPr lang="sl-SI" altLang="sl-SI"/>
          </a:p>
        </p:txBody>
      </p:sp>
    </p:spTree>
    <p:extLst>
      <p:ext uri="{BB962C8B-B14F-4D97-AF65-F5344CB8AC3E}">
        <p14:creationId xmlns:p14="http://schemas.microsoft.com/office/powerpoint/2010/main" val="2411429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smtClean="0"/>
              <a:t>Kliknite ikono, če želite dodati sliko</a:t>
            </a:r>
            <a:endParaRPr lang="sl-SI" noProof="0"/>
          </a:p>
        </p:txBody>
      </p:sp>
      <p:sp>
        <p:nvSpPr>
          <p:cNvPr id="4" name="Označba mesta besedil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p:cNvSpPr>
            <a:spLocks noGrp="1" noChangeArrowheads="1"/>
          </p:cNvSpPr>
          <p:nvPr>
            <p:ph type="sldNum" sz="quarter" idx="12"/>
          </p:nvPr>
        </p:nvSpPr>
        <p:spPr>
          <a:ln/>
        </p:spPr>
        <p:txBody>
          <a:bodyPr/>
          <a:lstStyle>
            <a:lvl1pPr>
              <a:defRPr/>
            </a:lvl1pPr>
          </a:lstStyle>
          <a:p>
            <a:fld id="{73F067EF-6F16-4556-AEF5-2F76CA40AF24}" type="slidenum">
              <a:rPr lang="sl-SI" altLang="sl-SI"/>
              <a:pPr/>
              <a:t>‹#›</a:t>
            </a:fld>
            <a:endParaRPr lang="sl-SI" altLang="sl-SI"/>
          </a:p>
        </p:txBody>
      </p:sp>
    </p:spTree>
    <p:extLst>
      <p:ext uri="{BB962C8B-B14F-4D97-AF65-F5344CB8AC3E}">
        <p14:creationId xmlns:p14="http://schemas.microsoft.com/office/powerpoint/2010/main" val="1799570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835150"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bg2">
                    <a:lumMod val="75000"/>
                  </a:schemeClr>
                </a:solidFill>
                <a:latin typeface="Arial" panose="020B0604020202020204" pitchFamily="34" charset="0"/>
              </a:defRPr>
            </a:lvl1pPr>
          </a:lstStyle>
          <a:p>
            <a:pPr>
              <a:defRPr/>
            </a:pPr>
            <a:endParaRPr lang="sl-SI" altLang="sl-SI"/>
          </a:p>
        </p:txBody>
      </p:sp>
      <p:sp>
        <p:nvSpPr>
          <p:cNvPr id="1029" name="Rectangle 5"/>
          <p:cNvSpPr>
            <a:spLocks noGrp="1" noChangeArrowheads="1"/>
          </p:cNvSpPr>
          <p:nvPr>
            <p:ph type="ftr" sz="quarter" idx="3"/>
          </p:nvPr>
        </p:nvSpPr>
        <p:spPr bwMode="auto">
          <a:xfrm>
            <a:off x="3851275" y="6524625"/>
            <a:ext cx="2895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bg2">
                    <a:lumMod val="75000"/>
                  </a:schemeClr>
                </a:solidFill>
                <a:latin typeface="Arial" panose="020B0604020202020204" pitchFamily="34" charset="0"/>
              </a:defRPr>
            </a:lvl1pPr>
          </a:lstStyle>
          <a:p>
            <a:pPr>
              <a:defRPr/>
            </a:pPr>
            <a:endParaRPr lang="sl-SI" altLang="sl-SI"/>
          </a:p>
        </p:txBody>
      </p:sp>
      <p:sp>
        <p:nvSpPr>
          <p:cNvPr id="1030" name="Rectangle 6"/>
          <p:cNvSpPr>
            <a:spLocks noGrp="1" noChangeArrowheads="1"/>
          </p:cNvSpPr>
          <p:nvPr>
            <p:ph type="sldNum" sz="quarter" idx="4"/>
          </p:nvPr>
        </p:nvSpPr>
        <p:spPr bwMode="auto">
          <a:xfrm>
            <a:off x="6759575"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606060"/>
                </a:solidFill>
              </a:defRPr>
            </a:lvl1pPr>
          </a:lstStyle>
          <a:p>
            <a:fld id="{95ED7EE5-3F33-4A02-A588-D6FD9F803BA3}" type="slidenum">
              <a:rPr lang="sl-SI" altLang="sl-SI"/>
              <a:pPr/>
              <a:t>‹#›</a:t>
            </a:fld>
            <a:endParaRPr lang="sl-SI" altLang="sl-SI"/>
          </a:p>
        </p:txBody>
      </p:sp>
      <p:sp>
        <p:nvSpPr>
          <p:cNvPr id="2" name="Rectangle 2"/>
          <p:cNvSpPr>
            <a:spLocks noGrp="1" noChangeArrowheads="1"/>
          </p:cNvSpPr>
          <p:nvPr>
            <p:ph type="title"/>
          </p:nvPr>
        </p:nvSpPr>
        <p:spPr bwMode="auto">
          <a:xfrm>
            <a:off x="250825" y="115888"/>
            <a:ext cx="864235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smtClean="0"/>
              <a:t>Uredite slog naslova matrice</a:t>
            </a:r>
          </a:p>
        </p:txBody>
      </p:sp>
      <p:sp>
        <p:nvSpPr>
          <p:cNvPr id="3" name="Rectangle 3"/>
          <p:cNvSpPr>
            <a:spLocks noGrp="1" noChangeArrowheads="1"/>
          </p:cNvSpPr>
          <p:nvPr>
            <p:ph type="body" idx="1"/>
          </p:nvPr>
        </p:nvSpPr>
        <p:spPr bwMode="auto">
          <a:xfrm>
            <a:off x="250825" y="1052513"/>
            <a:ext cx="8642350" cy="4976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smtClean="0"/>
              <a:t>Uredite sloge besedila matrice</a:t>
            </a:r>
          </a:p>
          <a:p>
            <a:pPr lvl="1"/>
            <a:r>
              <a:rPr lang="sl-SI" altLang="sl-SI" smtClean="0"/>
              <a:t>Druga raven</a:t>
            </a:r>
          </a:p>
          <a:p>
            <a:pPr lvl="2"/>
            <a:r>
              <a:rPr lang="sl-SI" altLang="sl-SI" smtClean="0"/>
              <a:t>Tretja raven</a:t>
            </a:r>
          </a:p>
          <a:p>
            <a:pPr lvl="3"/>
            <a:r>
              <a:rPr lang="sl-SI" altLang="sl-SI" smtClean="0"/>
              <a:t>Četrta raven</a:t>
            </a:r>
          </a:p>
          <a:p>
            <a:pPr lvl="4"/>
            <a:r>
              <a:rPr lang="sl-SI" altLang="sl-SI" smtClean="0"/>
              <a:t>Peta raven</a:t>
            </a:r>
          </a:p>
        </p:txBody>
      </p:sp>
      <p:sp>
        <p:nvSpPr>
          <p:cNvPr id="1031" name="Rectangle 5"/>
          <p:cNvSpPr>
            <a:spLocks noChangeArrowheads="1"/>
          </p:cNvSpPr>
          <p:nvPr userDrawn="1"/>
        </p:nvSpPr>
        <p:spPr bwMode="auto">
          <a:xfrm>
            <a:off x="-3175" y="6165850"/>
            <a:ext cx="9144000" cy="69215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sl-SI" altLang="sl-SI" smtClean="0"/>
          </a:p>
        </p:txBody>
      </p:sp>
      <p:pic>
        <p:nvPicPr>
          <p:cNvPr id="1032" name="Slika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0825" y="6297613"/>
            <a:ext cx="86518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9" r:id="rId1"/>
    <p:sldLayoutId id="2147483691" r:id="rId2"/>
    <p:sldLayoutId id="2147483692" r:id="rId3"/>
    <p:sldLayoutId id="2147483693" r:id="rId4"/>
    <p:sldLayoutId id="2147483694" r:id="rId5"/>
    <p:sldLayoutId id="2147483700" r:id="rId6"/>
    <p:sldLayoutId id="2147483701" r:id="rId7"/>
    <p:sldLayoutId id="2147483695" r:id="rId8"/>
    <p:sldLayoutId id="2147483696" r:id="rId9"/>
    <p:sldLayoutId id="2147483697" r:id="rId10"/>
    <p:sldLayoutId id="2147483698" r:id="rId11"/>
  </p:sldLayoutIdLst>
  <p:timing>
    <p:tnLst>
      <p:par>
        <p:cTn id="1" dur="indefinite" restart="never" nodeType="tmRoot"/>
      </p:par>
    </p:tnLst>
  </p:timing>
  <p:txStyles>
    <p:titleStyle>
      <a:lvl1pPr algn="l" rtl="0" eaLnBrk="0" fontAlgn="base" hangingPunct="0">
        <a:spcBef>
          <a:spcPct val="0"/>
        </a:spcBef>
        <a:spcAft>
          <a:spcPct val="0"/>
        </a:spcAft>
        <a:defRPr sz="2800" b="1" kern="1200">
          <a:solidFill>
            <a:srgbClr val="606060"/>
          </a:solidFill>
          <a:latin typeface="+mj-lt"/>
          <a:ea typeface="+mj-ea"/>
          <a:cs typeface="+mj-cs"/>
        </a:defRPr>
      </a:lvl1pPr>
      <a:lvl2pPr algn="l" rtl="0" eaLnBrk="0" fontAlgn="base" hangingPunct="0">
        <a:spcBef>
          <a:spcPct val="0"/>
        </a:spcBef>
        <a:spcAft>
          <a:spcPct val="0"/>
        </a:spcAft>
        <a:defRPr sz="2800" b="1">
          <a:solidFill>
            <a:srgbClr val="606060"/>
          </a:solidFill>
          <a:latin typeface="Arial" panose="020B0604020202020204" pitchFamily="34" charset="0"/>
        </a:defRPr>
      </a:lvl2pPr>
      <a:lvl3pPr algn="l" rtl="0" eaLnBrk="0" fontAlgn="base" hangingPunct="0">
        <a:spcBef>
          <a:spcPct val="0"/>
        </a:spcBef>
        <a:spcAft>
          <a:spcPct val="0"/>
        </a:spcAft>
        <a:defRPr sz="2800" b="1">
          <a:solidFill>
            <a:srgbClr val="606060"/>
          </a:solidFill>
          <a:latin typeface="Arial" panose="020B0604020202020204" pitchFamily="34" charset="0"/>
        </a:defRPr>
      </a:lvl3pPr>
      <a:lvl4pPr algn="l" rtl="0" eaLnBrk="0" fontAlgn="base" hangingPunct="0">
        <a:spcBef>
          <a:spcPct val="0"/>
        </a:spcBef>
        <a:spcAft>
          <a:spcPct val="0"/>
        </a:spcAft>
        <a:defRPr sz="2800" b="1">
          <a:solidFill>
            <a:srgbClr val="606060"/>
          </a:solidFill>
          <a:latin typeface="Arial" panose="020B0604020202020204" pitchFamily="34" charset="0"/>
        </a:defRPr>
      </a:lvl4pPr>
      <a:lvl5pPr algn="l" rtl="0" eaLnBrk="0" fontAlgn="base" hangingPunct="0">
        <a:spcBef>
          <a:spcPct val="0"/>
        </a:spcBef>
        <a:spcAft>
          <a:spcPct val="0"/>
        </a:spcAft>
        <a:defRPr sz="2800" b="1">
          <a:solidFill>
            <a:srgbClr val="606060"/>
          </a:solidFill>
          <a:latin typeface="Arial" panose="020B0604020202020204" pitchFamily="34" charset="0"/>
        </a:defRPr>
      </a:lvl5pPr>
      <a:lvl6pPr marL="457200" algn="l" rtl="0" eaLnBrk="1" fontAlgn="base" hangingPunct="1">
        <a:spcBef>
          <a:spcPct val="0"/>
        </a:spcBef>
        <a:spcAft>
          <a:spcPct val="0"/>
        </a:spcAft>
        <a:defRPr sz="2800" b="1">
          <a:solidFill>
            <a:srgbClr val="586D8E"/>
          </a:solidFill>
          <a:latin typeface="Arial" panose="020B0604020202020204" pitchFamily="34" charset="0"/>
        </a:defRPr>
      </a:lvl6pPr>
      <a:lvl7pPr marL="914400" algn="l" rtl="0" eaLnBrk="1" fontAlgn="base" hangingPunct="1">
        <a:spcBef>
          <a:spcPct val="0"/>
        </a:spcBef>
        <a:spcAft>
          <a:spcPct val="0"/>
        </a:spcAft>
        <a:defRPr sz="2800" b="1">
          <a:solidFill>
            <a:srgbClr val="586D8E"/>
          </a:solidFill>
          <a:latin typeface="Arial" panose="020B0604020202020204" pitchFamily="34" charset="0"/>
        </a:defRPr>
      </a:lvl7pPr>
      <a:lvl8pPr marL="1371600" algn="l" rtl="0" eaLnBrk="1" fontAlgn="base" hangingPunct="1">
        <a:spcBef>
          <a:spcPct val="0"/>
        </a:spcBef>
        <a:spcAft>
          <a:spcPct val="0"/>
        </a:spcAft>
        <a:defRPr sz="2800" b="1">
          <a:solidFill>
            <a:srgbClr val="586D8E"/>
          </a:solidFill>
          <a:latin typeface="Arial" panose="020B0604020202020204" pitchFamily="34" charset="0"/>
        </a:defRPr>
      </a:lvl8pPr>
      <a:lvl9pPr marL="1828800" algn="l" rtl="0" eaLnBrk="1" fontAlgn="base" hangingPunct="1">
        <a:spcBef>
          <a:spcPct val="0"/>
        </a:spcBef>
        <a:spcAft>
          <a:spcPct val="0"/>
        </a:spcAft>
        <a:defRPr sz="2800" b="1">
          <a:solidFill>
            <a:srgbClr val="586D8E"/>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rgbClr val="606060"/>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rgbClr val="606060"/>
          </a:solidFill>
          <a:latin typeface="+mn-lt"/>
          <a:ea typeface="+mn-ea"/>
          <a:cs typeface="+mn-cs"/>
        </a:defRPr>
      </a:lvl2pPr>
      <a:lvl3pPr marL="1143000" indent="-228600" algn="l" rtl="0" eaLnBrk="0" fontAlgn="base" hangingPunct="0">
        <a:spcBef>
          <a:spcPct val="20000"/>
        </a:spcBef>
        <a:spcAft>
          <a:spcPct val="0"/>
        </a:spcAft>
        <a:buChar char="•"/>
        <a:defRPr sz="2000" kern="1200">
          <a:solidFill>
            <a:srgbClr val="606060"/>
          </a:solidFill>
          <a:latin typeface="+mn-lt"/>
          <a:ea typeface="+mn-ea"/>
          <a:cs typeface="+mn-cs"/>
        </a:defRPr>
      </a:lvl3pPr>
      <a:lvl4pPr marL="1600200" indent="-228600" algn="l" rtl="0" eaLnBrk="0" fontAlgn="base" hangingPunct="0">
        <a:spcBef>
          <a:spcPct val="20000"/>
        </a:spcBef>
        <a:spcAft>
          <a:spcPct val="0"/>
        </a:spcAft>
        <a:buChar char="–"/>
        <a:defRPr kern="1200">
          <a:solidFill>
            <a:srgbClr val="606060"/>
          </a:solidFill>
          <a:latin typeface="+mn-lt"/>
          <a:ea typeface="+mn-ea"/>
          <a:cs typeface="+mn-cs"/>
        </a:defRPr>
      </a:lvl4pPr>
      <a:lvl5pPr marL="2057400" indent="-228600" algn="l" rtl="0" eaLnBrk="0" fontAlgn="base" hangingPunct="0">
        <a:spcBef>
          <a:spcPct val="20000"/>
        </a:spcBef>
        <a:spcAft>
          <a:spcPct val="0"/>
        </a:spcAft>
        <a:buChar char="»"/>
        <a:defRPr kern="1200">
          <a:solidFill>
            <a:srgbClr val="606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zs.si/vajenistvo" TargetMode="External"/><Relationship Id="rId2" Type="http://schemas.openxmlformats.org/officeDocument/2006/relationships/hyperlink" Target="http://www.gzs.si/slo/skupne_naloge/izobrazevanje/javna_pooblastila" TargetMode="External"/><Relationship Id="rId1" Type="http://schemas.openxmlformats.org/officeDocument/2006/relationships/slideLayout" Target="../slideLayouts/slideLayout2.xml"/><Relationship Id="rId5" Type="http://schemas.openxmlformats.org/officeDocument/2006/relationships/hyperlink" Target="mailto:ana.zemva.novak@gzs.si" TargetMode="External"/><Relationship Id="rId4" Type="http://schemas.openxmlformats.org/officeDocument/2006/relationships/hyperlink" Target="mailto:andreja.sever@gzs.si"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Podnaslov 2"/>
          <p:cNvSpPr>
            <a:spLocks noGrp="1"/>
          </p:cNvSpPr>
          <p:nvPr>
            <p:ph type="subTitle" idx="4294967295"/>
          </p:nvPr>
        </p:nvSpPr>
        <p:spPr>
          <a:xfrm>
            <a:off x="1115616" y="1772816"/>
            <a:ext cx="7200900" cy="1320800"/>
          </a:xfrm>
        </p:spPr>
        <p:txBody>
          <a:bodyPr/>
          <a:lstStyle/>
          <a:p>
            <a:pPr marL="0" indent="0" eaLnBrk="1" hangingPunct="1">
              <a:buFontTx/>
              <a:buNone/>
            </a:pPr>
            <a:r>
              <a:rPr lang="sl-SI" altLang="sl-SI" sz="4800" dirty="0" smtClean="0"/>
              <a:t>Vajeništvo</a:t>
            </a:r>
            <a:endParaRPr lang="sl-SI" altLang="sl-SI" sz="4800"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Zbornice verificirajo</a:t>
            </a:r>
            <a:endParaRPr lang="en-US" dirty="0"/>
          </a:p>
        </p:txBody>
      </p:sp>
      <p:sp>
        <p:nvSpPr>
          <p:cNvPr id="3" name="Ograda vsebine 2"/>
          <p:cNvSpPr>
            <a:spLocks noGrp="1"/>
          </p:cNvSpPr>
          <p:nvPr>
            <p:ph idx="1"/>
          </p:nvPr>
        </p:nvSpPr>
        <p:spPr/>
        <p:txBody>
          <a:bodyPr/>
          <a:lstStyle/>
          <a:p>
            <a:pPr>
              <a:buFontTx/>
              <a:buChar char="-"/>
            </a:pPr>
            <a:endParaRPr lang="sl-SI" sz="2000" b="1" dirty="0" smtClean="0">
              <a:solidFill>
                <a:srgbClr val="0070C0"/>
              </a:solidFill>
            </a:endParaRPr>
          </a:p>
          <a:p>
            <a:pPr>
              <a:buFontTx/>
              <a:buChar char="-"/>
            </a:pPr>
            <a:r>
              <a:rPr lang="sl-SI" sz="2000" b="1" dirty="0" smtClean="0">
                <a:solidFill>
                  <a:srgbClr val="0070C0"/>
                </a:solidFill>
              </a:rPr>
              <a:t>materialne </a:t>
            </a:r>
            <a:r>
              <a:rPr lang="sl-SI" sz="2000" b="1" dirty="0">
                <a:solidFill>
                  <a:srgbClr val="0070C0"/>
                </a:solidFill>
              </a:rPr>
              <a:t>pogoje, ki jih določijo za izvajanje praktičnega usposabljanja z </a:t>
            </a:r>
            <a:r>
              <a:rPr lang="sl-SI" sz="2000" b="1" dirty="0" smtClean="0">
                <a:solidFill>
                  <a:srgbClr val="0070C0"/>
                </a:solidFill>
              </a:rPr>
              <a:t>delom</a:t>
            </a:r>
            <a:r>
              <a:rPr lang="sl-SI" sz="2000" b="1" dirty="0">
                <a:solidFill>
                  <a:srgbClr val="0070C0"/>
                </a:solidFill>
              </a:rPr>
              <a:t> </a:t>
            </a:r>
            <a:r>
              <a:rPr lang="sl-SI" sz="2000" b="1" dirty="0" smtClean="0">
                <a:solidFill>
                  <a:srgbClr val="0070C0"/>
                </a:solidFill>
              </a:rPr>
              <a:t>(preverjajo ustreznost delovnih pogojev in opreme na vajeniških učnih mestih glede na zahteve izobraževalnega programa);</a:t>
            </a:r>
          </a:p>
          <a:p>
            <a:pPr>
              <a:buFontTx/>
              <a:buChar char="-"/>
            </a:pPr>
            <a:r>
              <a:rPr lang="sl-SI" sz="2000" b="1" dirty="0" smtClean="0">
                <a:solidFill>
                  <a:srgbClr val="0070C0"/>
                </a:solidFill>
              </a:rPr>
              <a:t>kadrovske </a:t>
            </a:r>
            <a:r>
              <a:rPr lang="sl-SI" sz="2000" b="1" dirty="0">
                <a:solidFill>
                  <a:srgbClr val="0070C0"/>
                </a:solidFill>
              </a:rPr>
              <a:t>pogoje (izobrazba, delovne izkušnje in usposobljenost mentorjev</a:t>
            </a:r>
            <a:r>
              <a:rPr lang="sl-SI" sz="2000" b="1" dirty="0" smtClean="0">
                <a:solidFill>
                  <a:srgbClr val="0070C0"/>
                </a:solidFill>
              </a:rPr>
              <a:t>).</a:t>
            </a:r>
          </a:p>
          <a:p>
            <a:pPr>
              <a:buFontTx/>
              <a:buChar char="-"/>
            </a:pPr>
            <a:endParaRPr lang="sl-SI" sz="2000" b="1" dirty="0" smtClean="0">
              <a:solidFill>
                <a:srgbClr val="0070C0"/>
              </a:solidFill>
            </a:endParaRPr>
          </a:p>
          <a:p>
            <a:pPr marL="0" indent="0">
              <a:buNone/>
            </a:pPr>
            <a:r>
              <a:rPr lang="sl-SI" sz="2000" b="1" dirty="0" smtClean="0">
                <a:solidFill>
                  <a:srgbClr val="0070C0"/>
                </a:solidFill>
              </a:rPr>
              <a:t>Mentor v podjetju mora imeti: </a:t>
            </a:r>
          </a:p>
          <a:p>
            <a:r>
              <a:rPr lang="sl-SI" sz="1800" dirty="0" smtClean="0">
                <a:solidFill>
                  <a:srgbClr val="0070C0"/>
                </a:solidFill>
              </a:rPr>
              <a:t>Najmanj srednjo strokovno izobrazbo, pedagoško-andragoško usposobljenost in vsaj tri leta delovnih izkušenj</a:t>
            </a:r>
          </a:p>
          <a:p>
            <a:r>
              <a:rPr lang="sl-SI" sz="1800" dirty="0" smtClean="0">
                <a:solidFill>
                  <a:srgbClr val="0070C0"/>
                </a:solidFill>
              </a:rPr>
              <a:t>Mojstrski, delovodski ali poslovodski naziv s področja, za katerega se vajenec usposablja</a:t>
            </a:r>
          </a:p>
          <a:p>
            <a:r>
              <a:rPr lang="sl-SI" sz="1800" dirty="0" smtClean="0">
                <a:solidFill>
                  <a:srgbClr val="0070C0"/>
                </a:solidFill>
              </a:rPr>
              <a:t>Izjemoma tudi mentor s srednjo poklicno izobrazbo in vsaj petimi leti delovnih izkušenj s področja dejavnosti oz. poklica</a:t>
            </a:r>
          </a:p>
          <a:p>
            <a:endParaRPr lang="sl-SI" sz="1800" dirty="0"/>
          </a:p>
          <a:p>
            <a:pPr marL="0" indent="0">
              <a:buNone/>
            </a:pPr>
            <a:endParaRPr lang="en-US" dirty="0"/>
          </a:p>
        </p:txBody>
      </p:sp>
    </p:spTree>
    <p:extLst>
      <p:ext uri="{BB962C8B-B14F-4D97-AF65-F5344CB8AC3E}">
        <p14:creationId xmlns:p14="http://schemas.microsoft.com/office/powerpoint/2010/main" val="3852123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Kako poteka izbira vajenca in vpis v šolo</a:t>
            </a:r>
            <a:endParaRPr lang="sl-SI" dirty="0"/>
          </a:p>
        </p:txBody>
      </p:sp>
      <p:sp>
        <p:nvSpPr>
          <p:cNvPr id="3" name="Označba mesta vsebine 2"/>
          <p:cNvSpPr>
            <a:spLocks noGrp="1"/>
          </p:cNvSpPr>
          <p:nvPr>
            <p:ph idx="1"/>
          </p:nvPr>
        </p:nvSpPr>
        <p:spPr/>
        <p:txBody>
          <a:bodyPr/>
          <a:lstStyle/>
          <a:p>
            <a:pPr>
              <a:lnSpc>
                <a:spcPct val="150000"/>
              </a:lnSpc>
            </a:pPr>
            <a:r>
              <a:rPr lang="sl-SI" sz="2000" b="1" dirty="0" smtClean="0">
                <a:solidFill>
                  <a:srgbClr val="0070C0"/>
                </a:solidFill>
              </a:rPr>
              <a:t>Podjetja pošljejo zbornicam najavo vajeniških mest</a:t>
            </a:r>
          </a:p>
          <a:p>
            <a:pPr>
              <a:lnSpc>
                <a:spcPct val="150000"/>
              </a:lnSpc>
            </a:pPr>
            <a:r>
              <a:rPr lang="sl-SI" sz="2000" b="1" dirty="0" smtClean="0">
                <a:solidFill>
                  <a:srgbClr val="0070C0"/>
                </a:solidFill>
              </a:rPr>
              <a:t>Zbornice objavijo vajeniška mesta – portal MojaIzbira.si</a:t>
            </a:r>
          </a:p>
          <a:p>
            <a:pPr>
              <a:lnSpc>
                <a:spcPct val="150000"/>
              </a:lnSpc>
            </a:pPr>
            <a:r>
              <a:rPr lang="sl-SI" sz="2000" b="1" dirty="0" smtClean="0">
                <a:solidFill>
                  <a:srgbClr val="0070C0"/>
                </a:solidFill>
              </a:rPr>
              <a:t>Učenci pošljejo vlogo delodajalcem</a:t>
            </a:r>
          </a:p>
          <a:p>
            <a:pPr>
              <a:lnSpc>
                <a:spcPct val="150000"/>
              </a:lnSpc>
            </a:pPr>
            <a:r>
              <a:rPr lang="sl-SI" sz="2000" b="1" dirty="0" smtClean="0">
                <a:solidFill>
                  <a:srgbClr val="0070C0"/>
                </a:solidFill>
              </a:rPr>
              <a:t>Delodajalec izbere vajenca</a:t>
            </a:r>
          </a:p>
          <a:p>
            <a:pPr>
              <a:lnSpc>
                <a:spcPct val="150000"/>
              </a:lnSpc>
            </a:pPr>
            <a:r>
              <a:rPr lang="sl-SI" sz="2000" b="1" dirty="0" smtClean="0">
                <a:solidFill>
                  <a:srgbClr val="0070C0"/>
                </a:solidFill>
              </a:rPr>
              <a:t>Delodajalec in vajenec podpišeta vajeniško pogodbo (pogodbo se registrira pri zbornici)</a:t>
            </a:r>
          </a:p>
          <a:p>
            <a:pPr>
              <a:lnSpc>
                <a:spcPct val="150000"/>
              </a:lnSpc>
            </a:pPr>
            <a:r>
              <a:rPr lang="sl-SI" sz="2000" b="1" dirty="0" smtClean="0">
                <a:solidFill>
                  <a:srgbClr val="0070C0"/>
                </a:solidFill>
              </a:rPr>
              <a:t>Vajenec se vpiše v šolo na podlagi registrirane pogodbe</a:t>
            </a:r>
          </a:p>
          <a:p>
            <a:pPr>
              <a:lnSpc>
                <a:spcPct val="150000"/>
              </a:lnSpc>
            </a:pPr>
            <a:r>
              <a:rPr lang="sl-SI" sz="2000" b="1" dirty="0">
                <a:solidFill>
                  <a:srgbClr val="0070C0"/>
                </a:solidFill>
              </a:rPr>
              <a:t>Delodajalci in šola se dogovorijo za način izvedbe izobraževanja in usposabljanja vajenca</a:t>
            </a:r>
          </a:p>
          <a:p>
            <a:endParaRPr lang="sl-SI" sz="2400" dirty="0" smtClean="0"/>
          </a:p>
          <a:p>
            <a:pPr marL="0" indent="0">
              <a:buNone/>
            </a:pPr>
            <a:endParaRPr lang="sl-SI" dirty="0"/>
          </a:p>
        </p:txBody>
      </p:sp>
    </p:spTree>
    <p:extLst>
      <p:ext uri="{BB962C8B-B14F-4D97-AF65-F5344CB8AC3E}">
        <p14:creationId xmlns:p14="http://schemas.microsoft.com/office/powerpoint/2010/main" val="1517625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chemeClr val="tx1"/>
                </a:solidFill>
              </a:rPr>
              <a:t>Programi v prihodnjem šolskem letu (2018/19)</a:t>
            </a:r>
            <a:endParaRPr lang="en-US" dirty="0">
              <a:solidFill>
                <a:schemeClr val="tx1"/>
              </a:solidFill>
            </a:endParaRPr>
          </a:p>
        </p:txBody>
      </p:sp>
      <p:sp>
        <p:nvSpPr>
          <p:cNvPr id="8" name="Ograda vsebine 2"/>
          <p:cNvSpPr>
            <a:spLocks noGrp="1"/>
          </p:cNvSpPr>
          <p:nvPr>
            <p:ph idx="1"/>
          </p:nvPr>
        </p:nvSpPr>
        <p:spPr>
          <a:xfrm>
            <a:off x="179512" y="1412776"/>
            <a:ext cx="8964488" cy="4680520"/>
          </a:xfrm>
        </p:spPr>
        <p:txBody>
          <a:bodyPr/>
          <a:lstStyle/>
          <a:p>
            <a:pPr lvl="0"/>
            <a:r>
              <a:rPr lang="sl-SI" sz="2000" b="1" dirty="0">
                <a:solidFill>
                  <a:srgbClr val="0070C0"/>
                </a:solidFill>
              </a:rPr>
              <a:t>M</a:t>
            </a:r>
            <a:r>
              <a:rPr lang="sl-SI" sz="2000" b="1" dirty="0" smtClean="0">
                <a:solidFill>
                  <a:srgbClr val="0070C0"/>
                </a:solidFill>
              </a:rPr>
              <a:t>izar</a:t>
            </a:r>
            <a:r>
              <a:rPr lang="sl-SI" sz="2000" b="1" dirty="0" smtClean="0">
                <a:solidFill>
                  <a:srgbClr val="A6CE39"/>
                </a:solidFill>
              </a:rPr>
              <a:t> </a:t>
            </a:r>
            <a:r>
              <a:rPr lang="sl-SI" sz="1600" dirty="0" smtClean="0">
                <a:solidFill>
                  <a:schemeClr val="tx1">
                    <a:lumMod val="65000"/>
                    <a:lumOff val="35000"/>
                  </a:schemeClr>
                </a:solidFill>
              </a:rPr>
              <a:t>(</a:t>
            </a:r>
            <a:r>
              <a:rPr lang="sl-SI" sz="1600" dirty="0"/>
              <a:t>Šolski center  </a:t>
            </a:r>
            <a:r>
              <a:rPr lang="sl-SI" sz="1600" b="1" dirty="0"/>
              <a:t>Slovenj </a:t>
            </a:r>
            <a:r>
              <a:rPr lang="sl-SI" sz="1600" b="1" dirty="0" smtClean="0"/>
              <a:t>Gradec, </a:t>
            </a:r>
            <a:r>
              <a:rPr lang="sl-SI" sz="1600" dirty="0"/>
              <a:t>Šolski center </a:t>
            </a:r>
            <a:r>
              <a:rPr lang="sl-SI" sz="1600" b="1" dirty="0"/>
              <a:t>Novo </a:t>
            </a:r>
            <a:r>
              <a:rPr lang="sl-SI" sz="1600" b="1" dirty="0" smtClean="0"/>
              <a:t>mesto</a:t>
            </a:r>
            <a:r>
              <a:rPr lang="sl-SI" sz="1600" b="1" dirty="0"/>
              <a:t>,</a:t>
            </a:r>
            <a:r>
              <a:rPr lang="sl-SI" sz="1600" b="1" dirty="0">
                <a:solidFill>
                  <a:schemeClr val="tx1"/>
                </a:solidFill>
              </a:rPr>
              <a:t> </a:t>
            </a:r>
            <a:r>
              <a:rPr lang="sl-SI" sz="1600" b="1" dirty="0">
                <a:solidFill>
                  <a:srgbClr val="00B0F0"/>
                </a:solidFill>
              </a:rPr>
              <a:t>Strojna, prometna in lesarska </a:t>
            </a:r>
            <a:r>
              <a:rPr lang="sl-SI" sz="1600" b="1" dirty="0" smtClean="0">
                <a:solidFill>
                  <a:srgbClr val="00B0F0"/>
                </a:solidFill>
              </a:rPr>
              <a:t>šola Nova Gorica)</a:t>
            </a:r>
            <a:endParaRPr lang="sl-SI" sz="1600" b="1" dirty="0">
              <a:solidFill>
                <a:srgbClr val="00B0F0"/>
              </a:solidFill>
            </a:endParaRPr>
          </a:p>
          <a:p>
            <a:r>
              <a:rPr lang="sl-SI" sz="2000" b="1" dirty="0" smtClean="0">
                <a:solidFill>
                  <a:srgbClr val="0070C0"/>
                </a:solidFill>
              </a:rPr>
              <a:t>Orodjar</a:t>
            </a:r>
            <a:r>
              <a:rPr lang="sl-SI" sz="2000" b="1" dirty="0" smtClean="0">
                <a:solidFill>
                  <a:srgbClr val="A6CE39"/>
                </a:solidFill>
              </a:rPr>
              <a:t> </a:t>
            </a:r>
            <a:r>
              <a:rPr lang="sl-SI" sz="1600" dirty="0" smtClean="0"/>
              <a:t>(Šolski </a:t>
            </a:r>
            <a:r>
              <a:rPr lang="sl-SI" sz="1600" dirty="0"/>
              <a:t>center  </a:t>
            </a:r>
            <a:r>
              <a:rPr lang="sl-SI" sz="1600" b="1" dirty="0"/>
              <a:t>Škofja </a:t>
            </a:r>
            <a:r>
              <a:rPr lang="sl-SI" sz="1600" b="1" dirty="0" smtClean="0"/>
              <a:t>Loka</a:t>
            </a:r>
            <a:r>
              <a:rPr lang="sl-SI" sz="1600" dirty="0" smtClean="0"/>
              <a:t>, </a:t>
            </a:r>
            <a:r>
              <a:rPr lang="sl-SI" sz="1600" dirty="0"/>
              <a:t>Srednja poklicna in strokovna šola </a:t>
            </a:r>
            <a:r>
              <a:rPr lang="sl-SI" sz="1600" b="1" dirty="0"/>
              <a:t>Bežigrad </a:t>
            </a:r>
            <a:r>
              <a:rPr lang="sl-SI" sz="1600" b="1" dirty="0" smtClean="0"/>
              <a:t>LJ, </a:t>
            </a:r>
            <a:r>
              <a:rPr lang="sl-SI" sz="1600" b="1" dirty="0" smtClean="0">
                <a:solidFill>
                  <a:srgbClr val="00B0F0"/>
                </a:solidFill>
              </a:rPr>
              <a:t>Strojna</a:t>
            </a:r>
            <a:r>
              <a:rPr lang="sl-SI" sz="1600" b="1" dirty="0">
                <a:solidFill>
                  <a:srgbClr val="00B0F0"/>
                </a:solidFill>
              </a:rPr>
              <a:t>, prometna in lesarska </a:t>
            </a:r>
            <a:r>
              <a:rPr lang="sl-SI" sz="1600" b="1" dirty="0" smtClean="0">
                <a:solidFill>
                  <a:srgbClr val="00B0F0"/>
                </a:solidFill>
              </a:rPr>
              <a:t>šola Nova Gorica</a:t>
            </a:r>
          </a:p>
          <a:p>
            <a:r>
              <a:rPr lang="sl-SI" sz="2000" b="1" dirty="0" smtClean="0">
                <a:solidFill>
                  <a:srgbClr val="0070C0"/>
                </a:solidFill>
              </a:rPr>
              <a:t>Kamnosek</a:t>
            </a:r>
            <a:r>
              <a:rPr lang="sl-SI" sz="2000" dirty="0" smtClean="0"/>
              <a:t> </a:t>
            </a:r>
            <a:r>
              <a:rPr lang="sl-SI" sz="1600" dirty="0" smtClean="0"/>
              <a:t>(Srednja gradbena, geodetska in okoljevarstvena š. </a:t>
            </a:r>
            <a:r>
              <a:rPr lang="sl-SI" sz="1600" b="1" dirty="0" smtClean="0"/>
              <a:t>Ljubljana)</a:t>
            </a:r>
            <a:endParaRPr lang="sl-SI" sz="1600" dirty="0"/>
          </a:p>
          <a:p>
            <a:r>
              <a:rPr lang="sl-SI" sz="2000" b="1" dirty="0" smtClean="0">
                <a:solidFill>
                  <a:srgbClr val="0070C0"/>
                </a:solidFill>
              </a:rPr>
              <a:t>Gastronom/hotelir</a:t>
            </a:r>
            <a:r>
              <a:rPr lang="sl-SI" sz="2000" b="1" dirty="0" smtClean="0">
                <a:solidFill>
                  <a:srgbClr val="A6CE39"/>
                </a:solidFill>
              </a:rPr>
              <a:t> </a:t>
            </a:r>
            <a:r>
              <a:rPr lang="sl-SI" sz="1600" dirty="0" smtClean="0"/>
              <a:t>(Srednja </a:t>
            </a:r>
            <a:r>
              <a:rPr lang="sl-SI" sz="1600" dirty="0"/>
              <a:t>šola </a:t>
            </a:r>
            <a:r>
              <a:rPr lang="sl-SI" sz="1600" b="1" dirty="0" smtClean="0"/>
              <a:t>Izola</a:t>
            </a:r>
            <a:r>
              <a:rPr lang="sl-SI" sz="1600" dirty="0" smtClean="0"/>
              <a:t>, </a:t>
            </a:r>
            <a:r>
              <a:rPr lang="sl-SI" sz="1600" dirty="0"/>
              <a:t>Srednja šola gostinstvo in turizem </a:t>
            </a:r>
            <a:r>
              <a:rPr lang="sl-SI" sz="1600" b="1" dirty="0" smtClean="0"/>
              <a:t>Radenci)</a:t>
            </a:r>
            <a:endParaRPr lang="sl-SI" sz="1600" b="1" dirty="0">
              <a:solidFill>
                <a:srgbClr val="A6CE39"/>
              </a:solidFill>
            </a:endParaRPr>
          </a:p>
          <a:p>
            <a:r>
              <a:rPr lang="sl-SI" sz="2000" b="1" dirty="0" smtClean="0">
                <a:solidFill>
                  <a:srgbClr val="0070C0"/>
                </a:solidFill>
              </a:rPr>
              <a:t>Slikopleskar</a:t>
            </a:r>
          </a:p>
          <a:p>
            <a:r>
              <a:rPr lang="sl-SI" sz="2000" b="1" dirty="0" smtClean="0">
                <a:solidFill>
                  <a:srgbClr val="0070C0"/>
                </a:solidFill>
              </a:rPr>
              <a:t>Strojni mehanik</a:t>
            </a:r>
          </a:p>
          <a:p>
            <a:r>
              <a:rPr lang="sl-SI" sz="2000" b="1" dirty="0" smtClean="0">
                <a:solidFill>
                  <a:srgbClr val="0070C0"/>
                </a:solidFill>
              </a:rPr>
              <a:t>Papirničar</a:t>
            </a:r>
          </a:p>
          <a:p>
            <a:r>
              <a:rPr lang="sl-SI" sz="2000" b="1" dirty="0" smtClean="0">
                <a:solidFill>
                  <a:srgbClr val="0070C0"/>
                </a:solidFill>
              </a:rPr>
              <a:t>Steklar</a:t>
            </a:r>
          </a:p>
          <a:p>
            <a:pPr marL="0" indent="0">
              <a:buNone/>
            </a:pPr>
            <a:endParaRPr lang="sl-SI" sz="2000" b="1" dirty="0" smtClean="0">
              <a:solidFill>
                <a:srgbClr val="A6CE39"/>
              </a:solidFill>
            </a:endParaRPr>
          </a:p>
          <a:p>
            <a:pPr marL="0" indent="0" algn="ctr">
              <a:buNone/>
            </a:pPr>
            <a:r>
              <a:rPr lang="sl-SI" sz="2000" b="1" dirty="0" smtClean="0">
                <a:solidFill>
                  <a:schemeClr val="tx1"/>
                </a:solidFill>
              </a:rPr>
              <a:t>GZS je že pozvala podjetja k najavi vajeniških učnih mest. </a:t>
            </a:r>
          </a:p>
        </p:txBody>
      </p:sp>
    </p:spTree>
    <p:extLst>
      <p:ext uri="{BB962C8B-B14F-4D97-AF65-F5344CB8AC3E}">
        <p14:creationId xmlns:p14="http://schemas.microsoft.com/office/powerpoint/2010/main" val="3671557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p:nvPr>
        </p:nvSpPr>
        <p:spPr>
          <a:xfrm>
            <a:off x="500063" y="333375"/>
            <a:ext cx="8339137" cy="1143000"/>
          </a:xfrm>
        </p:spPr>
        <p:txBody>
          <a:bodyPr/>
          <a:lstStyle/>
          <a:p>
            <a:pPr>
              <a:defRPr/>
            </a:pPr>
            <a:r>
              <a:rPr lang="sl-SI" dirty="0" smtClean="0"/>
              <a:t>Naloge zbornice</a:t>
            </a:r>
            <a:endParaRPr lang="sl-SI" dirty="0"/>
          </a:p>
        </p:txBody>
      </p:sp>
      <p:sp>
        <p:nvSpPr>
          <p:cNvPr id="18" name="Content Placeholder 2"/>
          <p:cNvSpPr>
            <a:spLocks noGrp="1"/>
          </p:cNvSpPr>
          <p:nvPr>
            <p:ph idx="1"/>
          </p:nvPr>
        </p:nvSpPr>
        <p:spPr>
          <a:xfrm>
            <a:off x="500063" y="1452563"/>
            <a:ext cx="8339137" cy="4089400"/>
          </a:xfrm>
        </p:spPr>
        <p:txBody>
          <a:bodyPr/>
          <a:lstStyle/>
          <a:p>
            <a:pPr>
              <a:defRPr/>
            </a:pPr>
            <a:r>
              <a:rPr lang="sl-SI" sz="2000" b="1" dirty="0" smtClean="0">
                <a:solidFill>
                  <a:srgbClr val="0070C0"/>
                </a:solidFill>
              </a:rPr>
              <a:t>Pripravijo in objavijo razpis vajeniških učnih mest</a:t>
            </a:r>
          </a:p>
          <a:p>
            <a:pPr>
              <a:defRPr/>
            </a:pPr>
            <a:r>
              <a:rPr lang="sl-SI" sz="2000" b="1" dirty="0">
                <a:solidFill>
                  <a:srgbClr val="0070C0"/>
                </a:solidFill>
              </a:rPr>
              <a:t>Š</a:t>
            </a:r>
            <a:r>
              <a:rPr lang="sl-SI" sz="2000" b="1" dirty="0" smtClean="0">
                <a:solidFill>
                  <a:srgbClr val="0070C0"/>
                </a:solidFill>
              </a:rPr>
              <a:t>olam posredujejo podatke za potrebe izvajanja vajeništva</a:t>
            </a:r>
          </a:p>
          <a:p>
            <a:pPr>
              <a:defRPr/>
            </a:pPr>
            <a:r>
              <a:rPr lang="sl-SI" sz="2000" b="1" dirty="0" smtClean="0">
                <a:solidFill>
                  <a:srgbClr val="0070C0"/>
                </a:solidFill>
              </a:rPr>
              <a:t>Sodelujejo s šolo pri pripravi načrta izvajanja vajeništva</a:t>
            </a:r>
          </a:p>
          <a:p>
            <a:pPr>
              <a:defRPr/>
            </a:pPr>
            <a:r>
              <a:rPr lang="sl-SI" sz="2000" b="1" dirty="0" smtClean="0">
                <a:solidFill>
                  <a:srgbClr val="0070C0"/>
                </a:solidFill>
              </a:rPr>
              <a:t>Sodelujejo pri pripravi katalogov za praktično usposabljanje v podjetjih</a:t>
            </a:r>
          </a:p>
          <a:p>
            <a:pPr>
              <a:defRPr/>
            </a:pPr>
            <a:r>
              <a:rPr lang="sl-SI" sz="2000" b="1" dirty="0" smtClean="0">
                <a:solidFill>
                  <a:srgbClr val="0070C0"/>
                </a:solidFill>
              </a:rPr>
              <a:t>Preverjajo ustreznost delovnih pogojev in opreme na vajeniških učnih mestih</a:t>
            </a:r>
          </a:p>
          <a:p>
            <a:pPr>
              <a:defRPr/>
            </a:pPr>
            <a:r>
              <a:rPr lang="sl-SI" sz="2000" b="1" dirty="0" smtClean="0">
                <a:solidFill>
                  <a:srgbClr val="0070C0"/>
                </a:solidFill>
              </a:rPr>
              <a:t>Pripravijo  katalog usposabljanja mentorjev in usposabljajo mentorje</a:t>
            </a:r>
            <a:endParaRPr lang="sl-SI" sz="2000" b="1" dirty="0">
              <a:solidFill>
                <a:srgbClr val="0070C0"/>
              </a:solidFill>
            </a:endParaRPr>
          </a:p>
          <a:p>
            <a:pPr>
              <a:defRPr/>
            </a:pPr>
            <a:r>
              <a:rPr lang="sl-SI" sz="2000" b="1" dirty="0">
                <a:solidFill>
                  <a:srgbClr val="0070C0"/>
                </a:solidFill>
              </a:rPr>
              <a:t>R</a:t>
            </a:r>
            <a:r>
              <a:rPr lang="sl-SI" sz="2000" b="1" dirty="0" smtClean="0">
                <a:solidFill>
                  <a:srgbClr val="0070C0"/>
                </a:solidFill>
              </a:rPr>
              <a:t>egistrirajo vajeniške pogodbe in vodijo register</a:t>
            </a:r>
          </a:p>
          <a:p>
            <a:pPr>
              <a:defRPr/>
            </a:pPr>
            <a:endParaRPr lang="sl-SI" sz="2000" b="1" dirty="0" smtClean="0">
              <a:solidFill>
                <a:srgbClr val="0070C0"/>
              </a:solidFill>
            </a:endParaRPr>
          </a:p>
          <a:p>
            <a:pPr marL="0" indent="0">
              <a:buFontTx/>
              <a:buNone/>
              <a:defRPr/>
            </a:pPr>
            <a:endParaRPr lang="sl-SI" dirty="0" smtClean="0"/>
          </a:p>
          <a:p>
            <a:pPr>
              <a:defRPr/>
            </a:pPr>
            <a:endParaRPr lang="sl-SI" dirty="0"/>
          </a:p>
        </p:txBody>
      </p:sp>
    </p:spTree>
    <p:extLst>
      <p:ext uri="{BB962C8B-B14F-4D97-AF65-F5344CB8AC3E}">
        <p14:creationId xmlns:p14="http://schemas.microsoft.com/office/powerpoint/2010/main" val="3859250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altLang="sl-SI" sz="2000" b="1" dirty="0" smtClean="0">
                <a:solidFill>
                  <a:srgbClr val="0070C0"/>
                </a:solidFill>
                <a:ea typeface="Calibri" panose="020F0502020204030204" pitchFamily="34" charset="0"/>
                <a:cs typeface="Times New Roman" panose="02020603050405020304" pitchFamily="18" charset="0"/>
              </a:rPr>
              <a:t>opravljajo </a:t>
            </a:r>
            <a:r>
              <a:rPr lang="sl-SI" altLang="sl-SI" sz="2000" b="1" dirty="0">
                <a:solidFill>
                  <a:srgbClr val="0070C0"/>
                </a:solidFill>
                <a:ea typeface="Calibri" panose="020F0502020204030204" pitchFamily="34" charset="0"/>
                <a:cs typeface="Times New Roman" panose="02020603050405020304" pitchFamily="18" charset="0"/>
              </a:rPr>
              <a:t>svetovalno delo za delodajalce</a:t>
            </a:r>
          </a:p>
          <a:p>
            <a:r>
              <a:rPr lang="sl-SI" altLang="sl-SI" sz="2000" b="1" dirty="0">
                <a:solidFill>
                  <a:srgbClr val="0070C0"/>
                </a:solidFill>
                <a:ea typeface="Calibri" panose="020F0502020204030204" pitchFamily="34" charset="0"/>
                <a:cs typeface="Times New Roman" panose="02020603050405020304" pitchFamily="18" charset="0"/>
              </a:rPr>
              <a:t>izvaja posamezne promocijske aktivnosti za spodbujanje vajeništva</a:t>
            </a:r>
          </a:p>
          <a:p>
            <a:r>
              <a:rPr lang="sl-SI" altLang="sl-SI" sz="2000" b="1" dirty="0" smtClean="0">
                <a:solidFill>
                  <a:srgbClr val="0070C0"/>
                </a:solidFill>
                <a:ea typeface="Calibri" panose="020F0502020204030204" pitchFamily="34" charset="0"/>
                <a:cs typeface="Times New Roman" panose="02020603050405020304" pitchFamily="18" charset="0"/>
              </a:rPr>
              <a:t>povezujejo podjetja in vajence</a:t>
            </a:r>
          </a:p>
          <a:p>
            <a:r>
              <a:rPr lang="sl-SI" altLang="sl-SI" sz="2000" b="1" dirty="0" smtClean="0">
                <a:solidFill>
                  <a:srgbClr val="0070C0"/>
                </a:solidFill>
                <a:ea typeface="Calibri" panose="020F0502020204030204" pitchFamily="34" charset="0"/>
                <a:cs typeface="Times New Roman" panose="02020603050405020304" pitchFamily="18" charset="0"/>
              </a:rPr>
              <a:t>spremljajo izvajanje vajeništva</a:t>
            </a:r>
          </a:p>
          <a:p>
            <a:r>
              <a:rPr lang="sl-SI" altLang="sl-SI" sz="2000" b="1" dirty="0" smtClean="0">
                <a:solidFill>
                  <a:srgbClr val="0070C0"/>
                </a:solidFill>
                <a:ea typeface="Calibri" panose="020F0502020204030204" pitchFamily="34" charset="0"/>
                <a:cs typeface="Times New Roman" panose="02020603050405020304" pitchFamily="18" charset="0"/>
              </a:rPr>
              <a:t>posredujejo v morebitnih nesporazumih med vajencem in delodajalcem</a:t>
            </a:r>
          </a:p>
          <a:p>
            <a:r>
              <a:rPr lang="sl-SI" altLang="sl-SI" sz="2000" b="1" dirty="0" smtClean="0">
                <a:solidFill>
                  <a:srgbClr val="0070C0"/>
                </a:solidFill>
                <a:ea typeface="Calibri" panose="020F0502020204030204" pitchFamily="34" charset="0"/>
                <a:cs typeface="Times New Roman" panose="02020603050405020304" pitchFamily="18" charset="0"/>
              </a:rPr>
              <a:t>organizirajo vmesne preizkuse.</a:t>
            </a:r>
            <a:endParaRPr lang="sl-SI" altLang="sl-SI" sz="2000" b="1" dirty="0">
              <a:solidFill>
                <a:srgbClr val="0070C0"/>
              </a:solidFill>
              <a:ea typeface="Calibri" panose="020F0502020204030204" pitchFamily="34" charset="0"/>
              <a:cs typeface="Times New Roman" panose="02020603050405020304" pitchFamily="18" charset="0"/>
            </a:endParaRPr>
          </a:p>
          <a:p>
            <a:endParaRPr lang="sl-SI" dirty="0"/>
          </a:p>
        </p:txBody>
      </p:sp>
    </p:spTree>
    <p:extLst>
      <p:ext uri="{BB962C8B-B14F-4D97-AF65-F5344CB8AC3E}">
        <p14:creationId xmlns:p14="http://schemas.microsoft.com/office/powerpoint/2010/main" val="3152363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chemeClr val="tx1"/>
                </a:solidFill>
              </a:rPr>
              <a:t>Obveznosti delodajalca</a:t>
            </a:r>
            <a:endParaRPr lang="en-US" dirty="0">
              <a:solidFill>
                <a:schemeClr val="tx1"/>
              </a:solidFill>
            </a:endParaRPr>
          </a:p>
        </p:txBody>
      </p:sp>
      <p:sp>
        <p:nvSpPr>
          <p:cNvPr id="3" name="Ograda vsebine 2"/>
          <p:cNvSpPr>
            <a:spLocks noGrp="1"/>
          </p:cNvSpPr>
          <p:nvPr>
            <p:ph idx="1"/>
          </p:nvPr>
        </p:nvSpPr>
        <p:spPr/>
        <p:txBody>
          <a:bodyPr/>
          <a:lstStyle/>
          <a:p>
            <a:pPr marL="0" indent="0">
              <a:buNone/>
            </a:pPr>
            <a:endParaRPr lang="sl-SI" sz="2000" b="1" dirty="0" smtClean="0">
              <a:solidFill>
                <a:srgbClr val="0070C0"/>
              </a:solidFill>
            </a:endParaRPr>
          </a:p>
          <a:p>
            <a:r>
              <a:rPr lang="sl-SI" sz="2000" b="1" dirty="0" smtClean="0">
                <a:solidFill>
                  <a:srgbClr val="0070C0"/>
                </a:solidFill>
              </a:rPr>
              <a:t>Vajencu zagotavlja varno delo in mu zagotovi zdravniški pregled</a:t>
            </a:r>
          </a:p>
          <a:p>
            <a:pPr marL="0" indent="0">
              <a:buNone/>
            </a:pPr>
            <a:endParaRPr lang="sl-SI" sz="2000" b="1" dirty="0" smtClean="0">
              <a:solidFill>
                <a:srgbClr val="0070C0"/>
              </a:solidFill>
            </a:endParaRPr>
          </a:p>
          <a:p>
            <a:r>
              <a:rPr lang="sl-SI" sz="2000" b="1" dirty="0" smtClean="0">
                <a:solidFill>
                  <a:srgbClr val="0070C0"/>
                </a:solidFill>
              </a:rPr>
              <a:t>Vajencu skladno s izobraževalnim programom zagotovi kakovostno praktično usposabljanje na verificiranem učnem mestu</a:t>
            </a:r>
          </a:p>
          <a:p>
            <a:pPr marL="0" indent="0">
              <a:buNone/>
            </a:pPr>
            <a:endParaRPr lang="sl-SI" sz="2000" b="1" dirty="0" smtClean="0">
              <a:solidFill>
                <a:srgbClr val="0070C0"/>
              </a:solidFill>
            </a:endParaRPr>
          </a:p>
          <a:p>
            <a:r>
              <a:rPr lang="sl-SI" sz="2000" b="1" dirty="0" smtClean="0">
                <a:solidFill>
                  <a:srgbClr val="0070C0"/>
                </a:solidFill>
              </a:rPr>
              <a:t>Vajencu nalaga dela v skladu z izobraževalnim programom in mu omogoča obiskovanje šole</a:t>
            </a:r>
          </a:p>
          <a:p>
            <a:pPr marL="0" indent="0">
              <a:buNone/>
            </a:pPr>
            <a:endParaRPr lang="sl-SI" sz="2000" b="1" dirty="0" smtClean="0">
              <a:solidFill>
                <a:srgbClr val="0070C0"/>
              </a:solidFill>
            </a:endParaRPr>
          </a:p>
          <a:p>
            <a:r>
              <a:rPr lang="sl-SI" sz="2000" b="1" dirty="0" smtClean="0">
                <a:solidFill>
                  <a:srgbClr val="0070C0"/>
                </a:solidFill>
              </a:rPr>
              <a:t>Izplačuje nagrado in stroške, povezane z vajeništvom …</a:t>
            </a:r>
          </a:p>
          <a:p>
            <a:pPr marL="0" indent="0">
              <a:buNone/>
            </a:pPr>
            <a:endParaRPr lang="en-US" sz="2000" b="1" dirty="0">
              <a:solidFill>
                <a:srgbClr val="0070C0"/>
              </a:solidFill>
            </a:endParaRPr>
          </a:p>
        </p:txBody>
      </p:sp>
    </p:spTree>
    <p:extLst>
      <p:ext uri="{BB962C8B-B14F-4D97-AF65-F5344CB8AC3E}">
        <p14:creationId xmlns:p14="http://schemas.microsoft.com/office/powerpoint/2010/main" val="3097848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dirty="0"/>
          </a:p>
        </p:txBody>
      </p:sp>
      <p:sp>
        <p:nvSpPr>
          <p:cNvPr id="3" name="Ograda vsebine 2"/>
          <p:cNvSpPr>
            <a:spLocks noGrp="1"/>
          </p:cNvSpPr>
          <p:nvPr>
            <p:ph idx="1"/>
          </p:nvPr>
        </p:nvSpPr>
        <p:spPr/>
        <p:txBody>
          <a:bodyPr/>
          <a:lstStyle/>
          <a:p>
            <a:r>
              <a:rPr lang="sl-SI" sz="2000" b="1" dirty="0" smtClean="0">
                <a:solidFill>
                  <a:srgbClr val="0070C0"/>
                </a:solidFill>
              </a:rPr>
              <a:t>Mesečna NAGRADA za čas, ko se vajenec usposablja z delom  po letnikih:</a:t>
            </a:r>
          </a:p>
          <a:p>
            <a:endParaRPr lang="sl-SI" sz="2000" b="1" dirty="0" smtClean="0">
              <a:solidFill>
                <a:srgbClr val="0070C0"/>
              </a:solidFill>
            </a:endParaRPr>
          </a:p>
          <a:p>
            <a:pPr marL="0" indent="0">
              <a:buNone/>
            </a:pPr>
            <a:r>
              <a:rPr lang="sl-SI" sz="2000" b="1" dirty="0" smtClean="0">
                <a:solidFill>
                  <a:srgbClr val="0070C0"/>
                </a:solidFill>
              </a:rPr>
              <a:t>(Izplača se sorazmerni delež</a:t>
            </a:r>
            <a:br>
              <a:rPr lang="sl-SI" sz="2000" b="1" dirty="0" smtClean="0">
                <a:solidFill>
                  <a:srgbClr val="0070C0"/>
                </a:solidFill>
              </a:rPr>
            </a:br>
            <a:r>
              <a:rPr lang="sl-SI" sz="2000" b="1" dirty="0" smtClean="0">
                <a:solidFill>
                  <a:srgbClr val="0070C0"/>
                </a:solidFill>
              </a:rPr>
              <a:t>mesečne nagrade glede na obseg dela</a:t>
            </a:r>
            <a:br>
              <a:rPr lang="sl-SI" sz="2000" b="1" dirty="0" smtClean="0">
                <a:solidFill>
                  <a:srgbClr val="0070C0"/>
                </a:solidFill>
              </a:rPr>
            </a:br>
            <a:r>
              <a:rPr lang="sl-SI" sz="2000" b="1" dirty="0" smtClean="0">
                <a:solidFill>
                  <a:srgbClr val="0070C0"/>
                </a:solidFill>
              </a:rPr>
              <a:t>pri delodajalcu v mesecu)</a:t>
            </a:r>
          </a:p>
          <a:p>
            <a:endParaRPr lang="sl-SI" sz="2000" b="1" dirty="0" smtClean="0">
              <a:solidFill>
                <a:srgbClr val="0070C0"/>
              </a:solidFill>
            </a:endParaRPr>
          </a:p>
          <a:p>
            <a:endParaRPr lang="sl-SI" sz="2000" b="1" dirty="0" smtClean="0">
              <a:solidFill>
                <a:srgbClr val="0070C0"/>
              </a:solidFill>
            </a:endParaRPr>
          </a:p>
          <a:p>
            <a:pPr marL="0" indent="0">
              <a:buNone/>
            </a:pPr>
            <a:endParaRPr lang="sl-SI" sz="2000" b="1" dirty="0" smtClean="0">
              <a:solidFill>
                <a:srgbClr val="0070C0"/>
              </a:solidFill>
            </a:endParaRPr>
          </a:p>
          <a:p>
            <a:r>
              <a:rPr lang="sl-SI" sz="2000" b="1" dirty="0" smtClean="0">
                <a:solidFill>
                  <a:srgbClr val="0070C0"/>
                </a:solidFill>
              </a:rPr>
              <a:t>zdravniški pregled, </a:t>
            </a:r>
          </a:p>
          <a:p>
            <a:r>
              <a:rPr lang="sl-SI" sz="2000" b="1" dirty="0" smtClean="0">
                <a:solidFill>
                  <a:srgbClr val="0070C0"/>
                </a:solidFill>
              </a:rPr>
              <a:t>prehrana, prevoz, terenski dodatek…</a:t>
            </a:r>
          </a:p>
          <a:p>
            <a:endParaRPr lang="en-US" dirty="0"/>
          </a:p>
        </p:txBody>
      </p:sp>
      <p:graphicFrame>
        <p:nvGraphicFramePr>
          <p:cNvPr id="4" name="Diagram 3"/>
          <p:cNvGraphicFramePr/>
          <p:nvPr>
            <p:extLst>
              <p:ext uri="{D42A27DB-BD31-4B8C-83A1-F6EECF244321}">
                <p14:modId xmlns:p14="http://schemas.microsoft.com/office/powerpoint/2010/main" val="1267282279"/>
              </p:ext>
            </p:extLst>
          </p:nvPr>
        </p:nvGraphicFramePr>
        <p:xfrm>
          <a:off x="4067944" y="2564904"/>
          <a:ext cx="4788024" cy="244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2093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Financiranje</a:t>
            </a:r>
            <a:endParaRPr lang="en-US" dirty="0"/>
          </a:p>
        </p:txBody>
      </p:sp>
      <p:graphicFrame>
        <p:nvGraphicFramePr>
          <p:cNvPr id="3" name="Tabela 2"/>
          <p:cNvGraphicFramePr>
            <a:graphicFrameLocks noGrp="1"/>
          </p:cNvGraphicFramePr>
          <p:nvPr>
            <p:extLst>
              <p:ext uri="{D42A27DB-BD31-4B8C-83A1-F6EECF244321}">
                <p14:modId xmlns:p14="http://schemas.microsoft.com/office/powerpoint/2010/main" val="1771461192"/>
              </p:ext>
            </p:extLst>
          </p:nvPr>
        </p:nvGraphicFramePr>
        <p:xfrm>
          <a:off x="539552" y="908720"/>
          <a:ext cx="8208912" cy="4082917"/>
        </p:xfrm>
        <a:graphic>
          <a:graphicData uri="http://schemas.openxmlformats.org/drawingml/2006/table">
            <a:tbl>
              <a:tblPr firstRow="1" bandRow="1">
                <a:tableStyleId>{5940675A-B579-460E-94D1-54222C63F5DA}</a:tableStyleId>
              </a:tblPr>
              <a:tblGrid>
                <a:gridCol w="4104456"/>
                <a:gridCol w="4104456"/>
              </a:tblGrid>
              <a:tr h="792088">
                <a:tc>
                  <a:txBody>
                    <a:bodyPr/>
                    <a:lstStyle/>
                    <a:p>
                      <a:pPr algn="l"/>
                      <a:r>
                        <a:rPr lang="sl-SI" sz="2000" b="1" dirty="0" smtClean="0">
                          <a:solidFill>
                            <a:srgbClr val="B9D200"/>
                          </a:solidFill>
                        </a:rPr>
                        <a:t>STROŠKI DELODAJALCA</a:t>
                      </a:r>
                    </a:p>
                  </a:txBody>
                  <a:tcPr anchor="ctr"/>
                </a:tc>
                <a:tc>
                  <a:txBody>
                    <a:bodyPr/>
                    <a:lstStyle/>
                    <a:p>
                      <a:pPr algn="l"/>
                      <a:r>
                        <a:rPr lang="sl-SI" sz="2000" b="1" dirty="0" smtClean="0">
                          <a:solidFill>
                            <a:srgbClr val="B9D200"/>
                          </a:solidFill>
                        </a:rPr>
                        <a:t>SPODBUDE (ESS</a:t>
                      </a:r>
                      <a:r>
                        <a:rPr lang="sl-SI" sz="2000" b="1" baseline="0" dirty="0" smtClean="0">
                          <a:solidFill>
                            <a:srgbClr val="B9D200"/>
                          </a:solidFill>
                        </a:rPr>
                        <a:t> SREDSTVA)</a:t>
                      </a:r>
                      <a:endParaRPr lang="en-US" sz="2000" b="1" dirty="0">
                        <a:solidFill>
                          <a:srgbClr val="B9D200"/>
                        </a:solidFill>
                      </a:endParaRPr>
                    </a:p>
                  </a:txBody>
                  <a:tcPr anchor="ctr"/>
                </a:tc>
              </a:tr>
              <a:tr h="1103670">
                <a:tc>
                  <a:txBody>
                    <a:bodyPr/>
                    <a:lstStyle/>
                    <a:p>
                      <a:pPr algn="l"/>
                      <a:r>
                        <a:rPr lang="sl-SI" dirty="0" smtClean="0"/>
                        <a:t>ZDRAVNIŠKI</a:t>
                      </a:r>
                      <a:r>
                        <a:rPr lang="sl-SI" baseline="0" dirty="0" smtClean="0"/>
                        <a:t> PREGLED</a:t>
                      </a:r>
                      <a:endParaRPr lang="en-US" dirty="0"/>
                    </a:p>
                  </a:txBody>
                  <a:tcPr anchor="ctr"/>
                </a:tc>
                <a:tc>
                  <a:txBody>
                    <a:bodyPr/>
                    <a:lstStyle/>
                    <a:p>
                      <a:pPr algn="l"/>
                      <a:r>
                        <a:rPr lang="sl-SI" smtClean="0"/>
                        <a:t>Podjetja</a:t>
                      </a:r>
                    </a:p>
                    <a:p>
                      <a:pPr algn="l"/>
                      <a:endParaRPr lang="en-US" dirty="0"/>
                    </a:p>
                  </a:txBody>
                  <a:tcPr anchor="ctr"/>
                </a:tc>
              </a:tr>
              <a:tr h="816996">
                <a:tc>
                  <a:txBody>
                    <a:bodyPr/>
                    <a:lstStyle/>
                    <a:p>
                      <a:pPr algn="l"/>
                      <a:r>
                        <a:rPr lang="sl-SI" dirty="0" smtClean="0"/>
                        <a:t>NAGRADE IN STROŠKI MENTORJA</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dirty="0" smtClean="0"/>
                        <a:t>Ministrstvo za izobraževanje, znanost in šport</a:t>
                      </a:r>
                      <a:endParaRPr lang="en-US" dirty="0" smtClean="0"/>
                    </a:p>
                  </a:txBody>
                  <a:tcPr anchor="ctr"/>
                </a:tc>
              </a:tr>
              <a:tr h="639427">
                <a:tc>
                  <a:txBody>
                    <a:bodyPr/>
                    <a:lstStyle/>
                    <a:p>
                      <a:pPr algn="l"/>
                      <a:r>
                        <a:rPr lang="sl-SI" dirty="0" smtClean="0"/>
                        <a:t>PREVOZ NA DELO, PREHRANA</a:t>
                      </a:r>
                      <a:endParaRPr lang="en-US" dirty="0"/>
                    </a:p>
                  </a:txBody>
                  <a:tcPr anchor="ctr"/>
                </a:tc>
                <a:tc>
                  <a:txBody>
                    <a:bodyPr/>
                    <a:lstStyle/>
                    <a:p>
                      <a:pPr algn="l"/>
                      <a:r>
                        <a:rPr lang="sl-SI" dirty="0" smtClean="0"/>
                        <a:t>Ministrstvo za gospodarski</a:t>
                      </a:r>
                      <a:r>
                        <a:rPr lang="sl-SI" baseline="0" dirty="0" smtClean="0"/>
                        <a:t> razvoj in tehnologijo</a:t>
                      </a:r>
                      <a:r>
                        <a:rPr lang="sl-SI" dirty="0" smtClean="0"/>
                        <a:t> </a:t>
                      </a:r>
                      <a:endParaRPr lang="en-US" dirty="0"/>
                    </a:p>
                  </a:txBody>
                  <a:tcPr anchor="ctr"/>
                </a:tc>
              </a:tr>
              <a:tr h="730083">
                <a:tc>
                  <a:txBody>
                    <a:bodyPr/>
                    <a:lstStyle/>
                    <a:p>
                      <a:pPr algn="l"/>
                      <a:r>
                        <a:rPr lang="sl-SI" dirty="0" smtClean="0"/>
                        <a:t>PRISPEVKI</a:t>
                      </a:r>
                      <a:endParaRPr lang="en-US" dirty="0"/>
                    </a:p>
                  </a:txBody>
                  <a:tcPr anchor="ctr"/>
                </a:tc>
                <a:tc>
                  <a:txBody>
                    <a:bodyPr/>
                    <a:lstStyle/>
                    <a:p>
                      <a:pPr algn="l"/>
                      <a:r>
                        <a:rPr lang="sl-SI" dirty="0" smtClean="0"/>
                        <a:t>Niso predvideni</a:t>
                      </a:r>
                      <a:endParaRPr lang="en-US" dirty="0"/>
                    </a:p>
                  </a:txBody>
                  <a:tcPr anchor="ctr"/>
                </a:tc>
              </a:tr>
            </a:tbl>
          </a:graphicData>
        </a:graphic>
      </p:graphicFrame>
    </p:spTree>
    <p:extLst>
      <p:ext uri="{BB962C8B-B14F-4D97-AF65-F5344CB8AC3E}">
        <p14:creationId xmlns:p14="http://schemas.microsoft.com/office/powerpoint/2010/main" val="2845426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Več informacij</a:t>
            </a:r>
            <a:endParaRPr lang="en-US" dirty="0"/>
          </a:p>
        </p:txBody>
      </p:sp>
      <p:sp>
        <p:nvSpPr>
          <p:cNvPr id="3" name="Ograda vsebine 2"/>
          <p:cNvSpPr>
            <a:spLocks noGrp="1"/>
          </p:cNvSpPr>
          <p:nvPr>
            <p:ph idx="1"/>
          </p:nvPr>
        </p:nvSpPr>
        <p:spPr/>
        <p:txBody>
          <a:bodyPr/>
          <a:lstStyle/>
          <a:p>
            <a:pPr marL="0" indent="0">
              <a:buNone/>
              <a:defRPr/>
            </a:pPr>
            <a:r>
              <a:rPr lang="sl-SI" sz="2400" dirty="0" smtClean="0">
                <a:hlinkClick r:id="rId2"/>
              </a:rPr>
              <a:t>Spletna stran:</a:t>
            </a:r>
            <a:endParaRPr lang="sl-SI" sz="2400" dirty="0" smtClean="0"/>
          </a:p>
          <a:p>
            <a:pPr marL="0" indent="0">
              <a:buNone/>
              <a:defRPr/>
            </a:pPr>
            <a:r>
              <a:rPr lang="sl-SI" sz="2400" dirty="0" smtClean="0">
                <a:hlinkClick r:id="rId3"/>
              </a:rPr>
              <a:t>https</a:t>
            </a:r>
            <a:r>
              <a:rPr lang="sl-SI" sz="2400" u="sng" dirty="0">
                <a:hlinkClick r:id="rId3"/>
              </a:rPr>
              <a:t>://www.gzs.si/vajenistvo</a:t>
            </a:r>
            <a:endParaRPr lang="sl-SI" sz="2400" dirty="0"/>
          </a:p>
          <a:p>
            <a:pPr marL="0" indent="0">
              <a:buFontTx/>
              <a:buNone/>
              <a:defRPr/>
            </a:pPr>
            <a:endParaRPr lang="sl-SI" b="1" dirty="0"/>
          </a:p>
          <a:p>
            <a:pPr marL="0" indent="0">
              <a:buFontTx/>
              <a:buNone/>
              <a:defRPr/>
            </a:pPr>
            <a:r>
              <a:rPr lang="sl-SI" sz="2400" dirty="0"/>
              <a:t>Andreja Sever: 		</a:t>
            </a:r>
            <a:r>
              <a:rPr lang="sl-SI" sz="2400" dirty="0" err="1" smtClean="0">
                <a:hlinkClick r:id="rId4"/>
              </a:rPr>
              <a:t>andreja.sever@gzs.si</a:t>
            </a:r>
            <a:endParaRPr lang="sl-SI" sz="2400" dirty="0" smtClean="0"/>
          </a:p>
          <a:p>
            <a:pPr marL="0" indent="0">
              <a:buFontTx/>
              <a:buNone/>
              <a:defRPr/>
            </a:pPr>
            <a:r>
              <a:rPr lang="sl-SI" sz="2400" dirty="0" smtClean="0"/>
              <a:t>Ana Žemva Novak </a:t>
            </a:r>
            <a:r>
              <a:rPr lang="sl-SI" sz="2400" dirty="0"/>
              <a:t>	</a:t>
            </a:r>
            <a:r>
              <a:rPr lang="sl-SI" sz="2400" dirty="0" smtClean="0"/>
              <a:t>	</a:t>
            </a:r>
            <a:r>
              <a:rPr lang="sl-SI" sz="2400" dirty="0" smtClean="0">
                <a:hlinkClick r:id="rId5"/>
              </a:rPr>
              <a:t>ana.zemva.novak@gzs.si</a:t>
            </a:r>
            <a:endParaRPr lang="sl-SI" sz="2400" dirty="0" smtClean="0"/>
          </a:p>
          <a:p>
            <a:pPr marL="0" indent="0">
              <a:buFontTx/>
              <a:buNone/>
              <a:defRPr/>
            </a:pPr>
            <a:endParaRPr lang="sl-SI" sz="2400" dirty="0"/>
          </a:p>
          <a:p>
            <a:pPr marL="0" indent="0">
              <a:buFontTx/>
              <a:buNone/>
              <a:defRPr/>
            </a:pPr>
            <a:endParaRPr lang="en-US" dirty="0"/>
          </a:p>
        </p:txBody>
      </p:sp>
    </p:spTree>
    <p:extLst>
      <p:ext uri="{BB962C8B-B14F-4D97-AF65-F5344CB8AC3E}">
        <p14:creationId xmlns:p14="http://schemas.microsoft.com/office/powerpoint/2010/main" val="1304869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ltLang="sl-SI" dirty="0" smtClean="0"/>
              <a:t>Vajeniška oblika izobraževanja</a:t>
            </a:r>
            <a:endParaRPr lang="en-US" dirty="0"/>
          </a:p>
        </p:txBody>
      </p:sp>
      <p:sp>
        <p:nvSpPr>
          <p:cNvPr id="3" name="Ograda vsebine 2"/>
          <p:cNvSpPr>
            <a:spLocks noGrp="1"/>
          </p:cNvSpPr>
          <p:nvPr>
            <p:ph idx="1"/>
          </p:nvPr>
        </p:nvSpPr>
        <p:spPr/>
        <p:txBody>
          <a:bodyPr/>
          <a:lstStyle/>
          <a:p>
            <a:r>
              <a:rPr lang="sl-SI" sz="2000" dirty="0" smtClean="0">
                <a:solidFill>
                  <a:srgbClr val="0070C0"/>
                </a:solidFill>
              </a:rPr>
              <a:t>uvajamo jo v </a:t>
            </a:r>
            <a:r>
              <a:rPr lang="sl-SI" sz="2000" u="sng" dirty="0" smtClean="0">
                <a:solidFill>
                  <a:srgbClr val="0070C0"/>
                </a:solidFill>
              </a:rPr>
              <a:t>s</a:t>
            </a:r>
            <a:r>
              <a:rPr lang="sl-SI" sz="2000" dirty="0" smtClean="0">
                <a:solidFill>
                  <a:srgbClr val="0070C0"/>
                </a:solidFill>
              </a:rPr>
              <a:t>rednje </a:t>
            </a:r>
            <a:r>
              <a:rPr lang="sl-SI" sz="2000" u="sng" dirty="0" smtClean="0">
                <a:solidFill>
                  <a:srgbClr val="0070C0"/>
                </a:solidFill>
              </a:rPr>
              <a:t>p</a:t>
            </a:r>
            <a:r>
              <a:rPr lang="sl-SI" sz="2000" dirty="0" smtClean="0">
                <a:solidFill>
                  <a:srgbClr val="0070C0"/>
                </a:solidFill>
              </a:rPr>
              <a:t>oklicno </a:t>
            </a:r>
            <a:r>
              <a:rPr lang="sl-SI" sz="2000" u="sng" dirty="0" smtClean="0">
                <a:solidFill>
                  <a:srgbClr val="0070C0"/>
                </a:solidFill>
              </a:rPr>
              <a:t>i</a:t>
            </a:r>
            <a:r>
              <a:rPr lang="sl-SI" sz="2000" dirty="0" smtClean="0">
                <a:solidFill>
                  <a:srgbClr val="0070C0"/>
                </a:solidFill>
              </a:rPr>
              <a:t>zobraževanje - SPI (3 letni programi)</a:t>
            </a:r>
            <a:endParaRPr lang="en-US" sz="2000" dirty="0">
              <a:solidFill>
                <a:srgbClr val="0070C0"/>
              </a:solidFill>
            </a:endParaRPr>
          </a:p>
        </p:txBody>
      </p:sp>
      <p:graphicFrame>
        <p:nvGraphicFramePr>
          <p:cNvPr id="4" name="Ograda vsebine 4"/>
          <p:cNvGraphicFramePr>
            <a:graphicFrameLocks/>
          </p:cNvGraphicFramePr>
          <p:nvPr>
            <p:extLst/>
          </p:nvPr>
        </p:nvGraphicFramePr>
        <p:xfrm>
          <a:off x="0" y="1700808"/>
          <a:ext cx="914400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avokotnik 4"/>
          <p:cNvSpPr/>
          <p:nvPr/>
        </p:nvSpPr>
        <p:spPr>
          <a:xfrm>
            <a:off x="6516216" y="4797152"/>
            <a:ext cx="2555776" cy="1323439"/>
          </a:xfrm>
          <a:prstGeom prst="rect">
            <a:avLst/>
          </a:prstGeom>
          <a:ln w="38100">
            <a:solidFill>
              <a:srgbClr val="FD2D03"/>
            </a:solidFill>
          </a:ln>
        </p:spPr>
        <p:txBody>
          <a:bodyPr wrap="square">
            <a:spAutoFit/>
          </a:bodyPr>
          <a:lstStyle/>
          <a:p>
            <a:pPr algn="ctr">
              <a:buNone/>
            </a:pPr>
            <a:r>
              <a:rPr lang="sl-SI" sz="2000" dirty="0" smtClean="0">
                <a:solidFill>
                  <a:srgbClr val="606060"/>
                </a:solidFill>
              </a:rPr>
              <a:t>Podjetje odloča, kakšno obliko izobraževanja bo sklenilo z dijakom.</a:t>
            </a:r>
          </a:p>
        </p:txBody>
      </p:sp>
    </p:spTree>
    <p:extLst>
      <p:ext uri="{BB962C8B-B14F-4D97-AF65-F5344CB8AC3E}">
        <p14:creationId xmlns:p14="http://schemas.microsoft.com/office/powerpoint/2010/main" val="4125297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3"/>
          <p:cNvSpPr txBox="1">
            <a:spLocks noChangeArrowheads="1"/>
          </p:cNvSpPr>
          <p:nvPr/>
        </p:nvSpPr>
        <p:spPr bwMode="auto">
          <a:xfrm>
            <a:off x="31750" y="307975"/>
            <a:ext cx="434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l-SI" altLang="sl-SI"/>
              <a:t>Oblikovalec kovin - orodjar</a:t>
            </a:r>
          </a:p>
        </p:txBody>
      </p:sp>
      <p:pic>
        <p:nvPicPr>
          <p:cNvPr id="17411" name="Picture 4" descr="working as a toolmak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 b="-1262"/>
          <a:stretch>
            <a:fillRect/>
          </a:stretch>
        </p:blipFill>
        <p:spPr>
          <a:xfrm>
            <a:off x="44450" y="769938"/>
            <a:ext cx="4608513" cy="2879725"/>
          </a:xfrm>
          <a:noFill/>
          <a:extLst>
            <a:ext uri="{909E8E84-426E-40DD-AFC4-6F175D3DCCD1}">
              <a14:hiddenFill xmlns:a14="http://schemas.microsoft.com/office/drawing/2010/main">
                <a:solidFill>
                  <a:srgbClr val="FFFFFF"/>
                </a:solidFill>
              </a14:hiddenFill>
            </a:ext>
          </a:extLst>
        </p:spPr>
      </p:pic>
      <p:sp>
        <p:nvSpPr>
          <p:cNvPr id="17412" name="TextBox 9"/>
          <p:cNvSpPr txBox="1">
            <a:spLocks noChangeArrowheads="1"/>
          </p:cNvSpPr>
          <p:nvPr/>
        </p:nvSpPr>
        <p:spPr bwMode="auto">
          <a:xfrm>
            <a:off x="539750" y="4770438"/>
            <a:ext cx="4343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l-SI" altLang="sl-SI"/>
              <a:t>Gastronomija hotelirstvo</a:t>
            </a:r>
          </a:p>
        </p:txBody>
      </p:sp>
      <p:pic>
        <p:nvPicPr>
          <p:cNvPr id="17413" name="Picture 2" descr="Rezultat iskanja slik za apprentice gastronom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3690938"/>
            <a:ext cx="4773613"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8" descr="Rezultat iskanja slik za joiner apprent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4900" y="0"/>
            <a:ext cx="42164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TextBox 8"/>
          <p:cNvSpPr txBox="1">
            <a:spLocks noChangeArrowheads="1"/>
          </p:cNvSpPr>
          <p:nvPr/>
        </p:nvSpPr>
        <p:spPr bwMode="auto">
          <a:xfrm>
            <a:off x="5003800" y="2895600"/>
            <a:ext cx="4343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l-SI" altLang="sl-SI"/>
              <a:t>Mizar</a:t>
            </a:r>
          </a:p>
        </p:txBody>
      </p:sp>
    </p:spTree>
    <p:extLst>
      <p:ext uri="{BB962C8B-B14F-4D97-AF65-F5344CB8AC3E}">
        <p14:creationId xmlns:p14="http://schemas.microsoft.com/office/powerpoint/2010/main" val="175753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Slika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0648"/>
            <a:ext cx="9144000"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706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značba mesta vsebine 3"/>
          <p:cNvGraphicFramePr>
            <a:graphicFrameLocks noGrp="1"/>
          </p:cNvGraphicFramePr>
          <p:nvPr>
            <p:ph idx="1"/>
            <p:extLst>
              <p:ext uri="{D42A27DB-BD31-4B8C-83A1-F6EECF244321}">
                <p14:modId xmlns:p14="http://schemas.microsoft.com/office/powerpoint/2010/main" val="2510767154"/>
              </p:ext>
            </p:extLst>
          </p:nvPr>
        </p:nvGraphicFramePr>
        <p:xfrm>
          <a:off x="250825" y="1052513"/>
          <a:ext cx="8274049" cy="4462495"/>
        </p:xfrm>
        <a:graphic>
          <a:graphicData uri="http://schemas.openxmlformats.org/drawingml/2006/table">
            <a:tbl>
              <a:tblPr firstRow="1" firstCol="1" bandRow="1">
                <a:tableStyleId>{5C22544A-7EE6-4342-B048-85BDC9FD1C3A}</a:tableStyleId>
              </a:tblPr>
              <a:tblGrid>
                <a:gridCol w="2016793"/>
                <a:gridCol w="3219543"/>
                <a:gridCol w="1743923"/>
                <a:gridCol w="1293790"/>
              </a:tblGrid>
              <a:tr h="571467">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Regija</a:t>
                      </a:r>
                    </a:p>
                    <a:p>
                      <a:pPr>
                        <a:lnSpc>
                          <a:spcPts val="1500"/>
                        </a:lnSpc>
                        <a:spcAft>
                          <a:spcPts val="0"/>
                        </a:spcAft>
                      </a:pP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šola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program</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število</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778199">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Dolenjska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Šolski </a:t>
                      </a:r>
                      <a:r>
                        <a:rPr lang="sl-SI" sz="1800" dirty="0">
                          <a:effectLst/>
                        </a:rPr>
                        <a:t>center Novo mesto</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mizar</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12 vajencev</a:t>
                      </a:r>
                      <a:endParaRPr lang="sl-SI" sz="2000" dirty="0">
                        <a:effectLst/>
                      </a:endParaRPr>
                    </a:p>
                  </a:txBody>
                  <a:tcPr marL="0" marR="0" marT="0" marB="0"/>
                </a:tc>
              </a:tr>
              <a:tr h="778199">
                <a:tc>
                  <a:txBody>
                    <a:bodyPr/>
                    <a:lstStyle/>
                    <a:p>
                      <a:pPr>
                        <a:lnSpc>
                          <a:spcPts val="1500"/>
                        </a:lnSpc>
                        <a:spcAft>
                          <a:spcPts val="0"/>
                        </a:spcAft>
                      </a:pPr>
                      <a:endParaRPr lang="sl-SI" sz="1600" dirty="0" smtClean="0">
                        <a:effectLst/>
                      </a:endParaRPr>
                    </a:p>
                    <a:p>
                      <a:pPr>
                        <a:lnSpc>
                          <a:spcPts val="1500"/>
                        </a:lnSpc>
                        <a:spcAft>
                          <a:spcPts val="0"/>
                        </a:spcAft>
                      </a:pPr>
                      <a:r>
                        <a:rPr lang="sl-SI" sz="1600" dirty="0" smtClean="0">
                          <a:effectLst/>
                        </a:rPr>
                        <a:t>Osrednjeslovenska</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Srednja </a:t>
                      </a:r>
                      <a:r>
                        <a:rPr lang="sl-SI" sz="1800" dirty="0">
                          <a:effectLst/>
                        </a:rPr>
                        <a:t>poklicna in strokovna šola Bežigrad Ljubljana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Oblikovalec </a:t>
                      </a:r>
                      <a:r>
                        <a:rPr lang="sl-SI" sz="1800" dirty="0">
                          <a:effectLst/>
                        </a:rPr>
                        <a:t>kovin - orodjar</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5 vajencev</a:t>
                      </a:r>
                      <a:endParaRPr lang="sl-SI" sz="2000" dirty="0">
                        <a:effectLst/>
                      </a:endParaRPr>
                    </a:p>
                    <a:p>
                      <a:pPr>
                        <a:lnSpc>
                          <a:spcPts val="1500"/>
                        </a:lnSpc>
                        <a:spcAft>
                          <a:spcPts val="0"/>
                        </a:spcAft>
                      </a:pP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778199">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Gorenjska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Šolski </a:t>
                      </a:r>
                      <a:r>
                        <a:rPr lang="sl-SI" sz="1800" dirty="0">
                          <a:effectLst/>
                        </a:rPr>
                        <a:t>center Škofja Loka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Oblikovalec </a:t>
                      </a:r>
                      <a:r>
                        <a:rPr lang="sl-SI" sz="1800" dirty="0">
                          <a:effectLst/>
                        </a:rPr>
                        <a:t>kovin - orodjar</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24 </a:t>
                      </a:r>
                      <a:r>
                        <a:rPr lang="sl-SI" sz="1800" dirty="0">
                          <a:effectLst/>
                        </a:rPr>
                        <a:t>vajencev</a:t>
                      </a:r>
                      <a:endParaRPr lang="sl-SI" sz="2000" dirty="0">
                        <a:effectLst/>
                      </a:endParaRPr>
                    </a:p>
                    <a:p>
                      <a:pPr>
                        <a:lnSpc>
                          <a:spcPts val="1500"/>
                        </a:lnSpc>
                        <a:spcAft>
                          <a:spcPts val="0"/>
                        </a:spcAft>
                      </a:pP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778199">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Obalna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Srednja </a:t>
                      </a:r>
                      <a:r>
                        <a:rPr lang="sl-SI" sz="1800" dirty="0">
                          <a:effectLst/>
                        </a:rPr>
                        <a:t>šola Izola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Gastronomija-hotelirstvo</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8 </a:t>
                      </a:r>
                      <a:r>
                        <a:rPr lang="sl-SI" sz="1800" dirty="0">
                          <a:effectLst/>
                        </a:rPr>
                        <a:t>vajencev</a:t>
                      </a:r>
                      <a:endParaRPr lang="sl-SI" sz="2000" dirty="0">
                        <a:effectLst/>
                      </a:endParaRPr>
                    </a:p>
                    <a:p>
                      <a:pPr>
                        <a:lnSpc>
                          <a:spcPts val="1500"/>
                        </a:lnSpc>
                        <a:spcAft>
                          <a:spcPts val="0"/>
                        </a:spcAft>
                      </a:pP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778199">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Pomurska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Srednja </a:t>
                      </a:r>
                      <a:r>
                        <a:rPr lang="sl-SI" sz="1800" dirty="0">
                          <a:effectLst/>
                        </a:rPr>
                        <a:t>šola gostinstvo in turizem Radenci</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Gastronomija-hotelirstvo</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8" marR="68588" marT="0" marB="0"/>
                </a:tc>
                <a:tc>
                  <a:txBody>
                    <a:bodyPr/>
                    <a:lstStyle/>
                    <a:p>
                      <a:pPr>
                        <a:lnSpc>
                          <a:spcPts val="1500"/>
                        </a:lnSpc>
                        <a:spcAft>
                          <a:spcPts val="0"/>
                        </a:spcAft>
                      </a:pPr>
                      <a:endParaRPr lang="sl-SI" sz="1800" dirty="0" smtClean="0">
                        <a:effectLst/>
                      </a:endParaRPr>
                    </a:p>
                    <a:p>
                      <a:pPr>
                        <a:lnSpc>
                          <a:spcPts val="1500"/>
                        </a:lnSpc>
                        <a:spcAft>
                          <a:spcPts val="0"/>
                        </a:spcAft>
                      </a:pPr>
                      <a:r>
                        <a:rPr lang="sl-SI" sz="1800" dirty="0" smtClean="0">
                          <a:effectLst/>
                        </a:rPr>
                        <a:t>8 </a:t>
                      </a:r>
                      <a:r>
                        <a:rPr lang="sl-SI" sz="1800" dirty="0">
                          <a:effectLst/>
                        </a:rPr>
                        <a:t>vajencev</a:t>
                      </a:r>
                      <a:endParaRPr lang="sl-SI" sz="2000" dirty="0">
                        <a:effectLst/>
                      </a:endParaRPr>
                    </a:p>
                    <a:p>
                      <a:pPr>
                        <a:lnSpc>
                          <a:spcPts val="1500"/>
                        </a:lnSpc>
                        <a:spcAft>
                          <a:spcPts val="0"/>
                        </a:spcAft>
                      </a:pP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bl>
          </a:graphicData>
        </a:graphic>
      </p:graphicFrame>
      <p:sp>
        <p:nvSpPr>
          <p:cNvPr id="5" name="Naslov 1"/>
          <p:cNvSpPr>
            <a:spLocks noGrp="1"/>
          </p:cNvSpPr>
          <p:nvPr>
            <p:ph type="title"/>
          </p:nvPr>
        </p:nvSpPr>
        <p:spPr>
          <a:xfrm>
            <a:off x="185738" y="0"/>
            <a:ext cx="8339137" cy="1143000"/>
          </a:xfrm>
        </p:spPr>
        <p:txBody>
          <a:bodyPr/>
          <a:lstStyle/>
          <a:p>
            <a:pPr>
              <a:defRPr/>
            </a:pPr>
            <a:r>
              <a:rPr lang="sl-SI" dirty="0" smtClean="0"/>
              <a:t>Vajenci</a:t>
            </a:r>
            <a:endParaRPr lang="sl-SI" dirty="0"/>
          </a:p>
        </p:txBody>
      </p:sp>
    </p:spTree>
    <p:extLst>
      <p:ext uri="{BB962C8B-B14F-4D97-AF65-F5344CB8AC3E}">
        <p14:creationId xmlns:p14="http://schemas.microsoft.com/office/powerpoint/2010/main" val="122666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Cilji vajeništva</a:t>
            </a:r>
            <a:endParaRPr lang="en-US" dirty="0"/>
          </a:p>
        </p:txBody>
      </p:sp>
      <p:sp>
        <p:nvSpPr>
          <p:cNvPr id="3" name="Ograda vsebine 2"/>
          <p:cNvSpPr>
            <a:spLocks noGrp="1"/>
          </p:cNvSpPr>
          <p:nvPr>
            <p:ph idx="1"/>
          </p:nvPr>
        </p:nvSpPr>
        <p:spPr>
          <a:xfrm>
            <a:off x="251520" y="1196752"/>
            <a:ext cx="8641655" cy="4832028"/>
          </a:xfrm>
        </p:spPr>
        <p:txBody>
          <a:bodyPr/>
          <a:lstStyle/>
          <a:p>
            <a:r>
              <a:rPr lang="sl-SI" sz="2000" b="1" dirty="0" smtClean="0">
                <a:solidFill>
                  <a:srgbClr val="0070C0"/>
                </a:solidFill>
              </a:rPr>
              <a:t>zgodnejše zaposlovanje mladih in bolj usklajena ponudba in povpraševanje po kadrih</a:t>
            </a:r>
          </a:p>
          <a:p>
            <a:pPr>
              <a:buNone/>
            </a:pPr>
            <a:endParaRPr lang="sl-SI" sz="2000" b="1" dirty="0" smtClean="0">
              <a:solidFill>
                <a:srgbClr val="0070C0"/>
              </a:solidFill>
            </a:endParaRPr>
          </a:p>
          <a:p>
            <a:r>
              <a:rPr lang="sl-SI" sz="2000" b="1" dirty="0" smtClean="0">
                <a:solidFill>
                  <a:srgbClr val="0070C0"/>
                </a:solidFill>
              </a:rPr>
              <a:t>lažji prehod izobraževanje – delo: zgodnejša poklicna socializacij </a:t>
            </a:r>
          </a:p>
          <a:p>
            <a:pPr>
              <a:buNone/>
            </a:pPr>
            <a:endParaRPr lang="sl-SI" sz="2000" b="1" dirty="0" smtClean="0">
              <a:solidFill>
                <a:srgbClr val="0070C0"/>
              </a:solidFill>
            </a:endParaRPr>
          </a:p>
          <a:p>
            <a:r>
              <a:rPr lang="sl-SI" sz="2000" b="1" dirty="0" smtClean="0">
                <a:solidFill>
                  <a:srgbClr val="0070C0"/>
                </a:solidFill>
              </a:rPr>
              <a:t>boljša usposobljenost glede na potrebe gospodarstva</a:t>
            </a:r>
          </a:p>
          <a:p>
            <a:endParaRPr lang="sl-SI" sz="2000" b="1" dirty="0">
              <a:solidFill>
                <a:srgbClr val="0070C0"/>
              </a:solidFill>
            </a:endParaRPr>
          </a:p>
          <a:p>
            <a:endParaRPr lang="sl-SI" sz="2000" b="1" dirty="0" smtClean="0">
              <a:solidFill>
                <a:srgbClr val="0070C0"/>
              </a:solidFill>
            </a:endParaRPr>
          </a:p>
          <a:p>
            <a:pPr marL="0" indent="0" algn="ctr">
              <a:buNone/>
            </a:pPr>
            <a:r>
              <a:rPr lang="sl-SI" sz="2000" b="1" dirty="0" smtClean="0">
                <a:solidFill>
                  <a:srgbClr val="0070C0"/>
                </a:solidFill>
              </a:rPr>
              <a:t>Zakon o vajeništvu je bil sprejet 8.5.2017, stopil v veljavo 3.12.2017</a:t>
            </a:r>
          </a:p>
        </p:txBody>
      </p:sp>
    </p:spTree>
    <p:extLst>
      <p:ext uri="{BB962C8B-B14F-4D97-AF65-F5344CB8AC3E}">
        <p14:creationId xmlns:p14="http://schemas.microsoft.com/office/powerpoint/2010/main" val="1509919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Status: VAJENEC JE DIJAK</a:t>
            </a:r>
            <a:endParaRPr lang="en-US" dirty="0"/>
          </a:p>
        </p:txBody>
      </p:sp>
      <p:sp>
        <p:nvSpPr>
          <p:cNvPr id="3" name="Ograda vsebine 2"/>
          <p:cNvSpPr>
            <a:spLocks noGrp="1"/>
          </p:cNvSpPr>
          <p:nvPr>
            <p:ph idx="1"/>
          </p:nvPr>
        </p:nvSpPr>
        <p:spPr>
          <a:xfrm>
            <a:off x="251520" y="1196752"/>
            <a:ext cx="8641655" cy="4832028"/>
          </a:xfrm>
        </p:spPr>
        <p:txBody>
          <a:bodyPr/>
          <a:lstStyle/>
          <a:p>
            <a:r>
              <a:rPr lang="sl-SI" sz="2000" b="1" dirty="0" smtClean="0">
                <a:solidFill>
                  <a:srgbClr val="0070C0"/>
                </a:solidFill>
              </a:rPr>
              <a:t>DIJAK, ki se izobražuje v organizaciji in v času prakse pridobi status “vajenca”. </a:t>
            </a:r>
          </a:p>
          <a:p>
            <a:r>
              <a:rPr lang="sl-SI" sz="2000" b="1" dirty="0" smtClean="0">
                <a:solidFill>
                  <a:srgbClr val="0070C0"/>
                </a:solidFill>
              </a:rPr>
              <a:t>Ima pravice v skladu z Zakonom o vajeništvu (ni delavec).</a:t>
            </a:r>
          </a:p>
          <a:p>
            <a:endParaRPr lang="sl-SI" sz="2000" b="1" dirty="0">
              <a:solidFill>
                <a:srgbClr val="0070C0"/>
              </a:solidFill>
            </a:endParaRPr>
          </a:p>
          <a:p>
            <a:pPr algn="ctr">
              <a:buNone/>
            </a:pPr>
            <a:endParaRPr lang="sl-SI" sz="2000" b="1" dirty="0" smtClean="0">
              <a:solidFill>
                <a:srgbClr val="0070C0"/>
              </a:solidFill>
            </a:endParaRPr>
          </a:p>
          <a:p>
            <a:pPr algn="ctr">
              <a:buNone/>
            </a:pPr>
            <a:r>
              <a:rPr lang="sl-SI" sz="2000" b="1" dirty="0" smtClean="0">
                <a:solidFill>
                  <a:srgbClr val="0070C0"/>
                </a:solidFill>
              </a:rPr>
              <a:t>Vajenec je v podjetju min. 50% in </a:t>
            </a:r>
            <a:r>
              <a:rPr lang="sl-SI" sz="2000" b="1" dirty="0" err="1" smtClean="0">
                <a:solidFill>
                  <a:srgbClr val="0070C0"/>
                </a:solidFill>
              </a:rPr>
              <a:t>max</a:t>
            </a:r>
            <a:r>
              <a:rPr lang="sl-SI" sz="2000" b="1" dirty="0" smtClean="0">
                <a:solidFill>
                  <a:srgbClr val="0070C0"/>
                </a:solidFill>
              </a:rPr>
              <a:t>. 60% celotnega izobraževanja</a:t>
            </a:r>
          </a:p>
          <a:p>
            <a:pPr algn="ctr">
              <a:buNone/>
            </a:pPr>
            <a:r>
              <a:rPr lang="sl-SI" sz="2000" b="1" dirty="0" smtClean="0">
                <a:solidFill>
                  <a:srgbClr val="0070C0"/>
                </a:solidFill>
              </a:rPr>
              <a:t>40% - izvede šola (splošno izobraževalni predmeti) </a:t>
            </a:r>
          </a:p>
          <a:p>
            <a:pPr algn="ctr">
              <a:buNone/>
            </a:pPr>
            <a:endParaRPr lang="sl-SI" sz="2000" b="1" dirty="0">
              <a:solidFill>
                <a:srgbClr val="0070C0"/>
              </a:solidFill>
            </a:endParaRPr>
          </a:p>
          <a:p>
            <a:pPr algn="ctr">
              <a:buNone/>
            </a:pPr>
            <a:r>
              <a:rPr lang="sl-SI" sz="2000" b="1" dirty="0" smtClean="0">
                <a:solidFill>
                  <a:srgbClr val="0070C0"/>
                </a:solidFill>
              </a:rPr>
              <a:t>Šola, zbornice in podjetja pripravijo načrt izvajanja vajeništva v podjetju.</a:t>
            </a:r>
          </a:p>
          <a:p>
            <a:pPr marL="0" indent="0">
              <a:buNone/>
            </a:pPr>
            <a:endParaRPr lang="sl-SI" sz="2000" b="1" dirty="0" smtClean="0">
              <a:solidFill>
                <a:srgbClr val="0070C0"/>
              </a:solidFill>
            </a:endParaRPr>
          </a:p>
          <a:p>
            <a:pPr marL="0" indent="0">
              <a:buNone/>
            </a:pPr>
            <a:endParaRPr lang="sl-SI" sz="2000" b="1" dirty="0">
              <a:solidFill>
                <a:srgbClr val="0070C0"/>
              </a:solidFill>
            </a:endParaRPr>
          </a:p>
          <a:p>
            <a:pPr marL="0" indent="0">
              <a:buNone/>
            </a:pPr>
            <a:endParaRPr lang="sl-SI" sz="2000" b="1" dirty="0" smtClean="0">
              <a:solidFill>
                <a:srgbClr val="0070C0"/>
              </a:solidFill>
            </a:endParaRPr>
          </a:p>
        </p:txBody>
      </p:sp>
    </p:spTree>
    <p:extLst>
      <p:ext uri="{BB962C8B-B14F-4D97-AF65-F5344CB8AC3E}">
        <p14:creationId xmlns:p14="http://schemas.microsoft.com/office/powerpoint/2010/main" val="321852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Pogodbo o vajeništvu lahko sklene tudi</a:t>
            </a:r>
          </a:p>
        </p:txBody>
      </p:sp>
      <p:sp>
        <p:nvSpPr>
          <p:cNvPr id="3" name="Označba mesta vsebine 2"/>
          <p:cNvSpPr>
            <a:spLocks noGrp="1"/>
          </p:cNvSpPr>
          <p:nvPr>
            <p:ph idx="1"/>
          </p:nvPr>
        </p:nvSpPr>
        <p:spPr>
          <a:xfrm>
            <a:off x="251520" y="908720"/>
            <a:ext cx="8641655" cy="5347396"/>
          </a:xfrm>
        </p:spPr>
        <p:txBody>
          <a:bodyPr/>
          <a:lstStyle/>
          <a:p>
            <a:endParaRPr lang="sl-SI" sz="2000" b="1" dirty="0" smtClean="0">
              <a:solidFill>
                <a:srgbClr val="0070C0"/>
              </a:solidFill>
            </a:endParaRPr>
          </a:p>
          <a:p>
            <a:pPr marL="0" indent="0">
              <a:buNone/>
            </a:pPr>
            <a:endParaRPr lang="sl-SI" sz="2000" b="1" dirty="0">
              <a:solidFill>
                <a:srgbClr val="0070C0"/>
              </a:solidFill>
            </a:endParaRPr>
          </a:p>
          <a:p>
            <a:r>
              <a:rPr lang="sl-SI" sz="2000" b="1" dirty="0" smtClean="0">
                <a:solidFill>
                  <a:srgbClr val="0070C0"/>
                </a:solidFill>
              </a:rPr>
              <a:t>delavec/delavka, ki je zaposlen/a</a:t>
            </a:r>
          </a:p>
          <a:p>
            <a:pPr marL="0" indent="0">
              <a:buNone/>
            </a:pPr>
            <a:endParaRPr lang="sl-SI" sz="2000" b="1" dirty="0" smtClean="0">
              <a:solidFill>
                <a:srgbClr val="0070C0"/>
              </a:solidFill>
            </a:endParaRPr>
          </a:p>
          <a:p>
            <a:r>
              <a:rPr lang="sl-SI" sz="2000" b="1" dirty="0" smtClean="0">
                <a:solidFill>
                  <a:srgbClr val="0070C0"/>
                </a:solidFill>
              </a:rPr>
              <a:t>brezposelna oseba</a:t>
            </a:r>
          </a:p>
          <a:p>
            <a:pPr marL="0" indent="0">
              <a:buNone/>
            </a:pPr>
            <a:endParaRPr lang="sl-SI" sz="2000" b="1" dirty="0" smtClean="0">
              <a:solidFill>
                <a:srgbClr val="0070C0"/>
              </a:solidFill>
            </a:endParaRPr>
          </a:p>
          <a:p>
            <a:pPr marL="0" indent="0">
              <a:buNone/>
            </a:pPr>
            <a:endParaRPr lang="sl-SI" sz="2000" b="1" dirty="0" smtClean="0">
              <a:solidFill>
                <a:srgbClr val="0070C0"/>
              </a:solidFill>
            </a:endParaRPr>
          </a:p>
          <a:p>
            <a:pPr marL="0" indent="0">
              <a:buNone/>
            </a:pPr>
            <a:endParaRPr lang="sl-SI" sz="2000" b="1" dirty="0" smtClean="0">
              <a:solidFill>
                <a:srgbClr val="0070C0"/>
              </a:solidFill>
            </a:endParaRPr>
          </a:p>
          <a:p>
            <a:pPr marL="0" indent="0">
              <a:buNone/>
            </a:pPr>
            <a:endParaRPr lang="sl-SI" sz="2000" b="1" dirty="0">
              <a:solidFill>
                <a:srgbClr val="0070C0"/>
              </a:solidFill>
            </a:endParaRPr>
          </a:p>
          <a:p>
            <a:pPr marL="0" indent="0">
              <a:buNone/>
            </a:pPr>
            <a:r>
              <a:rPr lang="sl-SI" sz="2000" b="1" dirty="0" smtClean="0">
                <a:solidFill>
                  <a:srgbClr val="0070C0"/>
                </a:solidFill>
              </a:rPr>
              <a:t>Stranka Pogodbe o vajeništvu za brezposelne osebe  je tudi Zavod RS za zaposlovanje </a:t>
            </a:r>
          </a:p>
          <a:p>
            <a:pPr marL="0" indent="0">
              <a:buNone/>
            </a:pPr>
            <a:endParaRPr lang="sl-SI" sz="2000" b="1" dirty="0">
              <a:solidFill>
                <a:srgbClr val="0070C0"/>
              </a:solidFill>
            </a:endParaRPr>
          </a:p>
          <a:p>
            <a:pPr marL="0" indent="0" algn="ctr">
              <a:buNone/>
            </a:pPr>
            <a:r>
              <a:rPr lang="sl-SI" sz="1600" b="1" dirty="0">
                <a:solidFill>
                  <a:schemeClr val="tx1"/>
                </a:solidFill>
              </a:rPr>
              <a:t>V šolskem letu 2018/2019 še ni razmestitve programov za odrasle, zato vključevanje odraslih verjetno ne bo možno.</a:t>
            </a:r>
          </a:p>
          <a:p>
            <a:pPr marL="0" indent="0" algn="ctr">
              <a:buNone/>
            </a:pPr>
            <a:endParaRPr lang="sl-SI" sz="1600" b="1" dirty="0" smtClean="0">
              <a:solidFill>
                <a:schemeClr val="tx1"/>
              </a:solidFill>
            </a:endParaRPr>
          </a:p>
          <a:p>
            <a:pPr marL="0" indent="0">
              <a:buNone/>
            </a:pPr>
            <a:endParaRPr lang="sl-SI" sz="2000" b="1" dirty="0">
              <a:solidFill>
                <a:srgbClr val="0070C0"/>
              </a:solidFill>
            </a:endParaRPr>
          </a:p>
          <a:p>
            <a:pPr marL="0" indent="0">
              <a:buNone/>
            </a:pPr>
            <a:endParaRPr lang="sl-SI" sz="2000" b="1" dirty="0">
              <a:solidFill>
                <a:srgbClr val="0070C0"/>
              </a:solidFill>
            </a:endParaRPr>
          </a:p>
        </p:txBody>
      </p:sp>
      <p:pic>
        <p:nvPicPr>
          <p:cNvPr id="1028" name="Picture 4" descr="http://www.ekoper.si/wp-content/uploads/2017/06/vajenci-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0625" y="1268760"/>
            <a:ext cx="4027250"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754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Verifikacija učnih mest v podjetju – 1. korak</a:t>
            </a:r>
            <a:endParaRPr lang="en-US" dirty="0"/>
          </a:p>
        </p:txBody>
      </p:sp>
      <p:sp>
        <p:nvSpPr>
          <p:cNvPr id="3" name="Ograda vsebine 2"/>
          <p:cNvSpPr>
            <a:spLocks noGrp="1"/>
          </p:cNvSpPr>
          <p:nvPr>
            <p:ph idx="1"/>
          </p:nvPr>
        </p:nvSpPr>
        <p:spPr/>
        <p:txBody>
          <a:bodyPr/>
          <a:lstStyle/>
          <a:p>
            <a:pPr>
              <a:buNone/>
            </a:pPr>
            <a:r>
              <a:rPr lang="sl-SI" sz="2000" b="1" dirty="0" smtClean="0">
                <a:solidFill>
                  <a:srgbClr val="0070C0"/>
                </a:solidFill>
              </a:rPr>
              <a:t>Vsa učna mesta v podjetjih morajo biti verificirana. Verifikacije vajeniških učnih mest izvajata: </a:t>
            </a:r>
          </a:p>
          <a:p>
            <a:pPr>
              <a:buNone/>
            </a:pPr>
            <a:endParaRPr lang="sl-SI" sz="2000" b="1" dirty="0" smtClean="0">
              <a:solidFill>
                <a:srgbClr val="0070C0"/>
              </a:solidFill>
            </a:endParaRPr>
          </a:p>
          <a:p>
            <a:pPr>
              <a:buFontTx/>
              <a:buChar char="-"/>
            </a:pPr>
            <a:r>
              <a:rPr lang="sl-SI" sz="2000" b="1" dirty="0" smtClean="0">
                <a:solidFill>
                  <a:srgbClr val="0070C0"/>
                </a:solidFill>
              </a:rPr>
              <a:t>Gospodarska zbornice Slovenije (GZS) ali</a:t>
            </a:r>
          </a:p>
          <a:p>
            <a:pPr>
              <a:buFontTx/>
              <a:buChar char="-"/>
            </a:pPr>
            <a:r>
              <a:rPr lang="sl-SI" sz="2000" b="1" dirty="0" smtClean="0">
                <a:solidFill>
                  <a:srgbClr val="0070C0"/>
                </a:solidFill>
              </a:rPr>
              <a:t>Obrtno podjetniška zbornice Slovenije (OZS)</a:t>
            </a:r>
          </a:p>
          <a:p>
            <a:pPr>
              <a:buFontTx/>
              <a:buChar char="-"/>
            </a:pPr>
            <a:endParaRPr lang="sl-SI" sz="2000" b="1" dirty="0" smtClean="0">
              <a:solidFill>
                <a:srgbClr val="0070C0"/>
              </a:solidFill>
            </a:endParaRPr>
          </a:p>
          <a:p>
            <a:pPr>
              <a:buNone/>
            </a:pPr>
            <a:endParaRPr lang="sl-SI" sz="2000" b="1" dirty="0" smtClean="0">
              <a:solidFill>
                <a:srgbClr val="0070C0"/>
              </a:solidFill>
            </a:endParaRPr>
          </a:p>
          <a:p>
            <a:pPr>
              <a:buNone/>
            </a:pPr>
            <a:r>
              <a:rPr lang="sl-SI" sz="2000" b="1" dirty="0" smtClean="0">
                <a:solidFill>
                  <a:srgbClr val="0070C0"/>
                </a:solidFill>
              </a:rPr>
              <a:t>Članstvo v zbornicah ni pogoj za verifikacijo, zbornice izvajajo to nalogo na podlagi javnega pooblastila.</a:t>
            </a:r>
          </a:p>
          <a:p>
            <a:pPr marL="0" indent="0">
              <a:buNone/>
            </a:pPr>
            <a:endParaRPr lang="en-US" dirty="0"/>
          </a:p>
        </p:txBody>
      </p:sp>
    </p:spTree>
    <p:extLst>
      <p:ext uri="{BB962C8B-B14F-4D97-AF65-F5344CB8AC3E}">
        <p14:creationId xmlns:p14="http://schemas.microsoft.com/office/powerpoint/2010/main" val="3498665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snovna_prezentacija">
  <a:themeElements>
    <a:clrScheme name="Po meri 5">
      <a:dk1>
        <a:srgbClr val="000000"/>
      </a:dk1>
      <a:lt1>
        <a:srgbClr val="FFFFFF"/>
      </a:lt1>
      <a:dk2>
        <a:srgbClr val="000000"/>
      </a:dk2>
      <a:lt2>
        <a:srgbClr val="808080"/>
      </a:lt2>
      <a:accent1>
        <a:srgbClr val="BBE0E3"/>
      </a:accent1>
      <a:accent2>
        <a:srgbClr val="3F3F3F"/>
      </a:accent2>
      <a:accent3>
        <a:srgbClr val="FFFFFF"/>
      </a:accent3>
      <a:accent4>
        <a:srgbClr val="000000"/>
      </a:accent4>
      <a:accent5>
        <a:srgbClr val="DAEDEF"/>
      </a:accent5>
      <a:accent6>
        <a:srgbClr val="2D2D8A"/>
      </a:accent6>
      <a:hlink>
        <a:srgbClr val="009999"/>
      </a:hlink>
      <a:folHlink>
        <a:srgbClr val="99CC00"/>
      </a:folHlink>
    </a:clrScheme>
    <a:fontScheme name="osnovna_prezentacija">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snovna_prezentacij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snovna_prezentacij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snovna_prezentacij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snovna_prezentacij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snovna_prezentacij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snovna_prezentacij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snovna_prezentacij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snovna_prezentacij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snovna_prezentacij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snovna_prezentacij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snovna_prezentacij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snovna_prezentacij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osnovna_prezentacija</Template>
  <TotalTime>1665</TotalTime>
  <Words>877</Words>
  <Application>Microsoft Office PowerPoint</Application>
  <PresentationFormat>Diaprojekcija na zaslonu (4:3)</PresentationFormat>
  <Paragraphs>214</Paragraphs>
  <Slides>18</Slides>
  <Notes>6</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18</vt:i4>
      </vt:variant>
    </vt:vector>
  </HeadingPairs>
  <TitlesOfParts>
    <vt:vector size="22" baseType="lpstr">
      <vt:lpstr>Arial</vt:lpstr>
      <vt:lpstr>Calibri</vt:lpstr>
      <vt:lpstr>Times New Roman</vt:lpstr>
      <vt:lpstr>osnovna_prezentacija</vt:lpstr>
      <vt:lpstr>PowerPointova predstavitev</vt:lpstr>
      <vt:lpstr>Vajeniška oblika izobraževanja</vt:lpstr>
      <vt:lpstr>PowerPointova predstavitev</vt:lpstr>
      <vt:lpstr>PowerPointova predstavitev</vt:lpstr>
      <vt:lpstr>Vajenci</vt:lpstr>
      <vt:lpstr>Cilji vajeništva</vt:lpstr>
      <vt:lpstr>Status: VAJENEC JE DIJAK</vt:lpstr>
      <vt:lpstr>Pogodbo o vajeništvu lahko sklene tudi</vt:lpstr>
      <vt:lpstr>Verifikacija učnih mest v podjetju – 1. korak</vt:lpstr>
      <vt:lpstr>Zbornice verificirajo</vt:lpstr>
      <vt:lpstr>Kako poteka izbira vajenca in vpis v šolo</vt:lpstr>
      <vt:lpstr>Programi v prihodnjem šolskem letu (2018/19)</vt:lpstr>
      <vt:lpstr>Naloge zbornice</vt:lpstr>
      <vt:lpstr>PowerPointova predstavitev</vt:lpstr>
      <vt:lpstr>Obveznosti delodajalca</vt:lpstr>
      <vt:lpstr>PowerPointova predstavitev</vt:lpstr>
      <vt:lpstr>Financiranje</vt:lpstr>
      <vt:lpstr>Več informacij</vt:lpstr>
    </vt:vector>
  </TitlesOfParts>
  <Company>Gospodarska Zbornica Slovenije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Info4 Gospodarska zbornica</dc:creator>
  <cp:lastModifiedBy>Andreja Sever</cp:lastModifiedBy>
  <cp:revision>83</cp:revision>
  <cp:lastPrinted>2018-01-04T10:09:51Z</cp:lastPrinted>
  <dcterms:created xsi:type="dcterms:W3CDTF">2016-01-04T08:39:28Z</dcterms:created>
  <dcterms:modified xsi:type="dcterms:W3CDTF">2018-01-04T10:10:33Z</dcterms:modified>
</cp:coreProperties>
</file>